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embeddings/oleObject10.bin" ContentType="application/vnd.openxmlformats-officedocument.oleObject"/>
  <Override PartName="/ppt/notesSlides/notesSlide30.xml" ContentType="application/vnd.openxmlformats-officedocument.presentationml.notesSlide+xml"/>
  <Override PartName="/ppt/embeddings/Microsoft_Equation5.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embeddings/oleObject21.bin" ContentType="application/vnd.openxmlformats-officedocument.oleObject"/>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embeddings/Microsoft_Equation2.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embeddings/oleObject11.bin" ContentType="application/vnd.openxmlformats-officedocument.oleObject"/>
  <Override PartName="/ppt/slides/slide15.xml" ContentType="application/vnd.openxmlformats-officedocument.presentationml.slide+xml"/>
  <Override PartName="/ppt/notesSlides/notesSlide31.xml" ContentType="application/vnd.openxmlformats-officedocument.presentationml.notesSlide+xml"/>
  <Override PartName="/ppt/embeddings/Microsoft_Equation6.bin" ContentType="application/vnd.openxmlformats-officedocument.oleObject"/>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theme/theme2.xml" ContentType="application/vnd.openxmlformats-officedocument.theme+xml"/>
  <Override PartName="/ppt/embeddings/oleObject17.bin" ContentType="application/vnd.openxmlformats-officedocument.oleObject"/>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oleObject22.bin" ContentType="application/vnd.openxmlformats-officedocument.oleObject"/>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embeddings/Microsoft_Equation3.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embeddings/oleObject12.bin" ContentType="application/vnd.openxmlformats-officedocument.oleObject"/>
  <Override PartName="/ppt/slides/slide1.xml" ContentType="application/vnd.openxmlformats-officedocument.presentationml.slide+xml"/>
  <Override PartName="/ppt/notesSlides/notesSlide32.xml" ContentType="application/vnd.openxmlformats-officedocument.presentationml.notesSlide+xml"/>
  <Override PartName="/ppt/embeddings/Microsoft_Equation7.bin" ContentType="application/vnd.openxmlformats-officedocument.oleObject"/>
  <Override PartName="/ppt/slides/slide2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embeddings/oleObject18.bin" ContentType="application/vnd.openxmlformats-officedocument.oleObject"/>
  <Override PartName="/ppt/notesSlides/notesSlide19.xml" ContentType="application/vnd.openxmlformats-officedocument.presentationml.notesSlide+xml"/>
  <Override PartName="/ppt/notesSlides/notesSlide38.xml" ContentType="application/vnd.openxmlformats-officedocument.presentationml.notesSlide+xml"/>
  <Override PartName="/ppt/embeddings/oleObject23.bin" ContentType="application/vnd.openxmlformats-officedocument.oleObject"/>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embeddings/Microsoft_Equation4.bin" ContentType="application/vnd.openxmlformats-officedocument.oleObject"/>
  <Override PartName="/ppt/slides/slide29.xml" ContentType="application/vnd.openxmlformats-officedocument.presentationml.slide+xml"/>
  <Override PartName="/ppt/embeddings/oleObject4.bin" ContentType="application/vnd.openxmlformats-officedocument.oleObject"/>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notesSlides/notesSlide16.xml" ContentType="application/vnd.openxmlformats-officedocument.presentationml.notesSlide+xml"/>
  <Override PartName="/ppt/notesSlides/notesSlide5.xml" ContentType="application/vnd.openxmlformats-officedocument.presentationml.notesSlide+xml"/>
  <Override PartName="/ppt/embeddings/oleObject20.bin" ContentType="application/vnd.openxmlformats-officedocument.oleObject"/>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embeddings/Microsoft_Equation1.bin" ContentType="application/vnd.openxmlformats-officedocument.oleObject"/>
  <Override PartName="/ppt/embeddings/oleObject1.bin" ContentType="application/vnd.openxmlformats-officedocument.oleObject"/>
  <Override PartName="/ppt/embeddings/oleObject19.bin" ContentType="application/vnd.openxmlformats-officedocument.oleObject"/>
  <Override PartName="/ppt/embeddings/oleObject24.bin" ContentType="application/vnd.openxmlformats-officedocument.oleObject"/>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1"/>
  </p:notesMasterIdLst>
  <p:sldIdLst>
    <p:sldId id="257" r:id="rId2"/>
    <p:sldId id="258" r:id="rId3"/>
    <p:sldId id="288" r:id="rId4"/>
    <p:sldId id="289" r:id="rId5"/>
    <p:sldId id="290" r:id="rId6"/>
    <p:sldId id="259" r:id="rId7"/>
    <p:sldId id="260" r:id="rId8"/>
    <p:sldId id="261" r:id="rId9"/>
    <p:sldId id="262" r:id="rId10"/>
    <p:sldId id="263" r:id="rId11"/>
    <p:sldId id="291" r:id="rId12"/>
    <p:sldId id="293" r:id="rId13"/>
    <p:sldId id="294" r:id="rId14"/>
    <p:sldId id="295" r:id="rId15"/>
    <p:sldId id="264" r:id="rId16"/>
    <p:sldId id="265" r:id="rId17"/>
    <p:sldId id="266" r:id="rId18"/>
    <p:sldId id="267" r:id="rId19"/>
    <p:sldId id="268" r:id="rId20"/>
    <p:sldId id="269" r:id="rId21"/>
    <p:sldId id="270" r:id="rId22"/>
    <p:sldId id="272" r:id="rId23"/>
    <p:sldId id="274" r:id="rId24"/>
    <p:sldId id="275" r:id="rId25"/>
    <p:sldId id="276" r:id="rId26"/>
    <p:sldId id="277" r:id="rId27"/>
    <p:sldId id="278" r:id="rId28"/>
    <p:sldId id="296" r:id="rId29"/>
    <p:sldId id="297" r:id="rId30"/>
    <p:sldId id="298" r:id="rId31"/>
    <p:sldId id="279" r:id="rId32"/>
    <p:sldId id="281" r:id="rId33"/>
    <p:sldId id="282" r:id="rId34"/>
    <p:sldId id="299" r:id="rId35"/>
    <p:sldId id="300" r:id="rId36"/>
    <p:sldId id="301" r:id="rId37"/>
    <p:sldId id="283" r:id="rId38"/>
    <p:sldId id="285" r:id="rId39"/>
    <p:sldId id="28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57705" autoAdjust="0"/>
  </p:normalViewPr>
  <p:slideViewPr>
    <p:cSldViewPr snapToGrid="0" snapToObjects="1">
      <p:cViewPr>
        <p:scale>
          <a:sx n="114" d="100"/>
          <a:sy n="114" d="100"/>
        </p:scale>
        <p:origin x="-88"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CD7CC-59AB-7F43-B58C-DB4CC3D3712D}" type="datetimeFigureOut">
              <a:rPr lang="en-US" smtClean="0"/>
              <a:pPr/>
              <a:t>7/8/12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19D08-57C5-4C4C-8BE8-78310DD62D7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2660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Class: SURVEY</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Correct</a:t>
            </a:r>
            <a:r>
              <a:rPr lang="en-US" baseline="0" dirty="0" smtClean="0"/>
              <a:t> Answer: N/A</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_________________________________</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Physics 3320, Fa11 (SJP)</a:t>
            </a:r>
            <a:r>
              <a:rPr lang="en-US" baseline="0" dirty="0" smtClean="0"/>
              <a:t> Lecture #38</a:t>
            </a:r>
            <a:endParaRPr lang="en-US" dirty="0" smtClean="0"/>
          </a:p>
          <a:p>
            <a:pPr eaLnBrk="1" hangingPunct="1"/>
            <a:r>
              <a:rPr lang="en-US" dirty="0" smtClean="0">
                <a:ea typeface="ＭＳ Ｐゴシック" charset="-128"/>
                <a:cs typeface="ＭＳ Ｐゴシック" charset="-128"/>
              </a:rPr>
              <a:t>5</a:t>
            </a:r>
            <a:r>
              <a:rPr lang="en-US" dirty="0" smtClean="0">
                <a:ea typeface="ＭＳ Ｐゴシック" charset="-128"/>
                <a:cs typeface="ＭＳ Ｐゴシック" charset="-128"/>
              </a:rPr>
              <a:t>, 0, 38, 52, 5</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Physics 3320 Sp12</a:t>
            </a:r>
            <a:r>
              <a:rPr lang="en-US" baseline="0" dirty="0" smtClean="0">
                <a:ea typeface="ＭＳ Ｐゴシック" charset="-128"/>
                <a:cs typeface="ＭＳ Ｐゴシック" charset="-128"/>
              </a:rPr>
              <a:t> (MD) Lecture 31</a:t>
            </a:r>
          </a:p>
          <a:p>
            <a:pPr eaLnBrk="1" hangingPunct="1"/>
            <a:r>
              <a:rPr lang="en-US" baseline="0" dirty="0" smtClean="0">
                <a:ea typeface="ＭＳ Ｐゴシック" charset="-128"/>
                <a:cs typeface="ＭＳ Ｐゴシック" charset="-128"/>
              </a:rPr>
              <a:t>0, 15, 33, 37, 15</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_________________________________</a:t>
            </a:r>
          </a:p>
          <a:p>
            <a:pPr eaLnBrk="1" hangingPunct="1"/>
            <a:r>
              <a:rPr lang="en-US" b="1" dirty="0" smtClean="0">
                <a:ea typeface="ＭＳ Ｐゴシック" charset="-128"/>
                <a:cs typeface="ＭＳ Ｐゴシック" charset="-128"/>
              </a:rPr>
              <a:t>Fall 2011 Comments </a:t>
            </a:r>
            <a:endParaRPr lang="en-US" b="1"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Most</a:t>
            </a:r>
            <a:r>
              <a:rPr lang="en-US" baseline="0" dirty="0" smtClean="0">
                <a:ea typeface="ＭＳ Ｐゴシック" charset="-128"/>
                <a:cs typeface="ＭＳ Ｐゴシック" charset="-128"/>
              </a:rPr>
              <a:t> of our students have not seen relativity since modern physics in their sophomore year.  They seem to have a recollection of the most basic concepts, but have had no practice with them in almost two years.</a:t>
            </a:r>
            <a:endParaRPr lang="en-US" dirty="0" smtClean="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a:t>
            </a:r>
          </a:p>
          <a:p>
            <a:pPr eaLnBrk="1" hangingPunct="1"/>
            <a:r>
              <a:rPr lang="en-US" dirty="0" smtClean="0">
                <a:ea typeface="ＭＳ Ｐゴシック" charset="-128"/>
                <a:cs typeface="ＭＳ Ｐゴシック" charset="-128"/>
              </a:rPr>
              <a:t>From ERK Fall 2009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CONCEPTUAL</a:t>
            </a:r>
          </a:p>
          <a:p>
            <a:r>
              <a:rPr lang="en-US" baseline="0" dirty="0" smtClean="0"/>
              <a:t>Correct Answer: B</a:t>
            </a:r>
          </a:p>
          <a:p>
            <a:r>
              <a:rPr lang="en-US" baseline="0" dirty="0" smtClean="0"/>
              <a:t>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 (MD)</a:t>
            </a:r>
            <a:r>
              <a:rPr lang="en-US" baseline="0" dirty="0" smtClean="0"/>
              <a:t> Lecture</a:t>
            </a:r>
            <a:r>
              <a:rPr lang="en-US" baseline="0" dirty="0" smtClean="0"/>
              <a:t> 42</a:t>
            </a:r>
            <a:endParaRPr lang="en-US" baseline="0" dirty="0" smtClean="0"/>
          </a:p>
          <a:p>
            <a:r>
              <a:rPr lang="en-US" baseline="0" dirty="0" smtClean="0"/>
              <a:t>52, [[26]], 22</a:t>
            </a:r>
          </a:p>
          <a:p>
            <a:r>
              <a:rPr lang="en-US" baseline="0" dirty="0" smtClean="0"/>
              <a:t>_____________________________</a:t>
            </a:r>
          </a:p>
          <a:p>
            <a:r>
              <a:rPr lang="en-US" b="1" baseline="0" dirty="0" smtClean="0"/>
              <a:t>Spring 2012 Comments</a:t>
            </a:r>
            <a:endParaRPr lang="en-US" b="0" baseline="0" dirty="0" smtClean="0"/>
          </a:p>
          <a:p>
            <a:endParaRPr lang="en-US" b="0" baseline="0" dirty="0" smtClean="0"/>
          </a:p>
          <a:p>
            <a:r>
              <a:rPr lang="en-US" b="0" baseline="0" dirty="0" smtClean="0"/>
              <a:t>Good follow up to previous question on time-ordering, now that we’ve talked about invariant quantities, like the spacetime interval.</a:t>
            </a:r>
          </a:p>
          <a:p>
            <a:endParaRPr lang="en-US" b="0" baseline="0" dirty="0" smtClean="0"/>
          </a:p>
          <a:p>
            <a:r>
              <a:rPr lang="en-US" b="0" baseline="0" dirty="0" smtClean="0"/>
              <a:t>============================</a:t>
            </a:r>
          </a:p>
          <a:p>
            <a:r>
              <a:rPr lang="en-US" b="0" baseline="0" dirty="0" smtClean="0"/>
              <a:t>Written by </a:t>
            </a:r>
            <a:r>
              <a:rPr lang="en-US" b="0" baseline="0" dirty="0" err="1" smtClean="0"/>
              <a:t>Dubson</a:t>
            </a:r>
            <a:r>
              <a:rPr lang="en-US" b="0" baseline="0" dirty="0" smtClean="0"/>
              <a:t> 3320 Sp12</a:t>
            </a:r>
          </a:p>
          <a:p>
            <a:endParaRPr lang="en-US" b="1" baseline="0" dirty="0" smtClean="0"/>
          </a:p>
        </p:txBody>
      </p:sp>
      <p:sp>
        <p:nvSpPr>
          <p:cNvPr id="4" name="Slide Number Placeholder 3"/>
          <p:cNvSpPr>
            <a:spLocks noGrp="1"/>
          </p:cNvSpPr>
          <p:nvPr>
            <p:ph type="sldNum" sz="quarter" idx="10"/>
          </p:nvPr>
        </p:nvSpPr>
        <p:spPr/>
        <p:txBody>
          <a:bodyPr/>
          <a:lstStyle/>
          <a:p>
            <a:fld id="{FCC47363-75D0-104C-AA26-BD02EF2AF776}"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500965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CONCEPTUAL</a:t>
            </a:r>
          </a:p>
          <a:p>
            <a:r>
              <a:rPr lang="en-US" baseline="0" dirty="0" smtClean="0"/>
              <a:t>Correct Answer: A</a:t>
            </a:r>
          </a:p>
          <a:p>
            <a:r>
              <a:rPr lang="en-US" baseline="0" dirty="0" smtClean="0"/>
              <a:t>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 (MD)</a:t>
            </a:r>
            <a:r>
              <a:rPr lang="en-US" baseline="0" dirty="0" smtClean="0"/>
              <a:t> Lecture</a:t>
            </a:r>
            <a:r>
              <a:rPr lang="en-US" baseline="0" dirty="0" smtClean="0"/>
              <a:t> 42</a:t>
            </a:r>
            <a:endParaRPr lang="en-US" baseline="0" dirty="0" smtClean="0"/>
          </a:p>
          <a:p>
            <a:r>
              <a:rPr lang="en-US" baseline="0" dirty="0" smtClean="0"/>
              <a:t>Before Discussion: [[11]], 89</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After Discussion:    [[90]], 10</a:t>
            </a:r>
          </a:p>
          <a:p>
            <a:r>
              <a:rPr lang="en-US" baseline="0" dirty="0" smtClean="0"/>
              <a:t> _____________________________</a:t>
            </a:r>
          </a:p>
          <a:p>
            <a:r>
              <a:rPr lang="en-US" b="1" baseline="0" dirty="0" smtClean="0"/>
              <a:t>Spring 2012 Comments</a:t>
            </a:r>
            <a:endParaRPr lang="en-US" b="0" baseline="0" dirty="0" smtClean="0"/>
          </a:p>
          <a:p>
            <a:endParaRPr lang="en-US" b="0" baseline="0" dirty="0" smtClean="0"/>
          </a:p>
          <a:p>
            <a:r>
              <a:rPr lang="en-US" b="0" baseline="0" dirty="0" smtClean="0"/>
              <a:t>Again, some issues of representation – have to be very explicit that this is the same clock shown at two different times.</a:t>
            </a:r>
          </a:p>
          <a:p>
            <a:endParaRPr lang="en-US" b="0" baseline="0" dirty="0" smtClean="0"/>
          </a:p>
          <a:p>
            <a:r>
              <a:rPr lang="en-US" b="0" baseline="0" dirty="0" smtClean="0"/>
              <a:t>============================</a:t>
            </a:r>
          </a:p>
          <a:p>
            <a:r>
              <a:rPr lang="en-US" b="0" baseline="0" dirty="0" smtClean="0"/>
              <a:t>Written by </a:t>
            </a:r>
            <a:r>
              <a:rPr lang="en-US" b="0" baseline="0" dirty="0" err="1" smtClean="0"/>
              <a:t>Dubson</a:t>
            </a:r>
            <a:r>
              <a:rPr lang="en-US" b="0" baseline="0" dirty="0" smtClean="0"/>
              <a:t> 3320 Sp12</a:t>
            </a:r>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113722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CONCEPTUAL</a:t>
            </a:r>
          </a:p>
          <a:p>
            <a:r>
              <a:rPr lang="en-US" baseline="0" dirty="0" smtClean="0"/>
              <a:t>Correct Answer(s): B, A</a:t>
            </a:r>
          </a:p>
          <a:p>
            <a:r>
              <a:rPr lang="en-US" baseline="0" dirty="0" smtClean="0"/>
              <a:t>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 (MD)</a:t>
            </a:r>
            <a:r>
              <a:rPr lang="en-US" baseline="0" dirty="0" smtClean="0"/>
              <a:t> Lecture</a:t>
            </a:r>
            <a:r>
              <a:rPr lang="en-US" baseline="0" dirty="0" smtClean="0"/>
              <a:t> 42</a:t>
            </a:r>
            <a:endParaRPr lang="en-US" baseline="0" dirty="0" smtClean="0"/>
          </a:p>
          <a:p>
            <a:r>
              <a:rPr lang="en-US" baseline="0" dirty="0" smtClean="0"/>
              <a:t>Top Question</a:t>
            </a:r>
          </a:p>
          <a:p>
            <a:r>
              <a:rPr lang="en-US" baseline="0" dirty="0" smtClean="0"/>
              <a:t>4, [[96]]</a:t>
            </a:r>
          </a:p>
          <a:p>
            <a:r>
              <a:rPr lang="en-US" baseline="0" dirty="0" smtClean="0"/>
              <a:t>Bottom Question</a:t>
            </a:r>
          </a:p>
          <a:p>
            <a:r>
              <a:rPr lang="en-US" baseline="0" dirty="0" smtClean="0"/>
              <a:t>[[96]], 4</a:t>
            </a:r>
          </a:p>
          <a:p>
            <a:r>
              <a:rPr lang="en-US" baseline="0" dirty="0" smtClean="0"/>
              <a:t>_____________________________</a:t>
            </a:r>
          </a:p>
          <a:p>
            <a:r>
              <a:rPr lang="en-US" b="1" baseline="0" dirty="0" smtClean="0"/>
              <a:t>Spring 2012 Comments</a:t>
            </a:r>
            <a:endParaRPr lang="en-US" b="0" baseline="0" dirty="0" smtClean="0"/>
          </a:p>
          <a:p>
            <a:endParaRPr lang="en-US" b="0" baseline="0" dirty="0" smtClean="0"/>
          </a:p>
          <a:p>
            <a:endParaRPr lang="en-US" b="0" baseline="0" dirty="0" smtClean="0"/>
          </a:p>
          <a:p>
            <a:endParaRPr lang="en-US" b="0" baseline="0" dirty="0" smtClean="0"/>
          </a:p>
          <a:p>
            <a:r>
              <a:rPr lang="en-US" b="0" baseline="0" dirty="0" smtClean="0"/>
              <a:t>============================</a:t>
            </a:r>
          </a:p>
          <a:p>
            <a:r>
              <a:rPr lang="en-US" b="0" baseline="0" dirty="0" smtClean="0"/>
              <a:t>Written by </a:t>
            </a:r>
            <a:r>
              <a:rPr lang="en-US" b="0" baseline="0" dirty="0" err="1" smtClean="0"/>
              <a:t>Dubson</a:t>
            </a:r>
            <a:r>
              <a:rPr lang="en-US" b="0" baseline="0" dirty="0" smtClean="0"/>
              <a:t> 3320 Sp12</a:t>
            </a:r>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31071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CONCEPTUAL</a:t>
            </a:r>
          </a:p>
          <a:p>
            <a:r>
              <a:rPr lang="en-US" baseline="0" dirty="0" smtClean="0"/>
              <a:t>Correct Answer(s): A, B, A</a:t>
            </a:r>
          </a:p>
          <a:p>
            <a:r>
              <a:rPr lang="en-US" baseline="0" dirty="0" smtClean="0"/>
              <a:t>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 (MD)</a:t>
            </a:r>
            <a:r>
              <a:rPr lang="en-US" baseline="0" dirty="0" smtClean="0"/>
              <a:t> Lecture</a:t>
            </a:r>
            <a:r>
              <a:rPr lang="en-US" baseline="0" dirty="0" smtClean="0"/>
              <a:t> 42</a:t>
            </a:r>
            <a:endParaRPr lang="en-US" baseline="0" dirty="0" smtClean="0"/>
          </a:p>
          <a:p>
            <a:r>
              <a:rPr lang="en-US" baseline="0" dirty="0" smtClean="0"/>
              <a:t>Top Question</a:t>
            </a:r>
          </a:p>
          <a:p>
            <a:r>
              <a:rPr lang="en-US" baseline="0" dirty="0" smtClean="0"/>
              <a:t>[[45]], 55</a:t>
            </a:r>
          </a:p>
          <a:p>
            <a:r>
              <a:rPr lang="en-US" baseline="0" dirty="0" smtClean="0"/>
              <a:t>Middle Question</a:t>
            </a:r>
          </a:p>
          <a:p>
            <a:r>
              <a:rPr lang="en-US" baseline="0" dirty="0" smtClean="0"/>
              <a:t>33, [[67]]</a:t>
            </a:r>
          </a:p>
          <a:p>
            <a:r>
              <a:rPr lang="en-US" baseline="0" dirty="0" smtClean="0"/>
              <a:t>Bottom Question</a:t>
            </a:r>
          </a:p>
          <a:p>
            <a:r>
              <a:rPr lang="en-US" baseline="0" dirty="0" smtClean="0"/>
              <a:t>[[100]], 0</a:t>
            </a:r>
          </a:p>
          <a:p>
            <a:r>
              <a:rPr lang="en-US" baseline="0" dirty="0" smtClean="0"/>
              <a:t>_____________________________</a:t>
            </a:r>
          </a:p>
          <a:p>
            <a:r>
              <a:rPr lang="en-US" b="1" baseline="0" dirty="0" smtClean="0"/>
              <a:t>Spring 2012 Comments</a:t>
            </a:r>
            <a:endParaRPr lang="en-US" b="0" baseline="0" dirty="0" smtClean="0"/>
          </a:p>
          <a:p>
            <a:endParaRPr lang="en-US" b="0" baseline="0" dirty="0" smtClean="0"/>
          </a:p>
          <a:p>
            <a:r>
              <a:rPr lang="en-US" b="0" baseline="0" dirty="0" smtClean="0"/>
              <a:t>Last part was straightforward after discussion of first two parts.</a:t>
            </a:r>
          </a:p>
          <a:p>
            <a:endParaRPr lang="en-US" b="0" baseline="0" dirty="0" smtClean="0"/>
          </a:p>
          <a:p>
            <a:r>
              <a:rPr lang="en-US" b="0" baseline="0" dirty="0" smtClean="0"/>
              <a:t>============================</a:t>
            </a:r>
          </a:p>
          <a:p>
            <a:r>
              <a:rPr lang="en-US" b="0" baseline="0" dirty="0" smtClean="0"/>
              <a:t>Written by </a:t>
            </a:r>
            <a:r>
              <a:rPr lang="en-US" b="0" baseline="0" dirty="0" err="1" smtClean="0"/>
              <a:t>Dubson</a:t>
            </a:r>
            <a:r>
              <a:rPr lang="en-US" b="0" baseline="0" dirty="0" smtClean="0"/>
              <a:t> 3320 Sp12</a:t>
            </a:r>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301135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 Answer: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40</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22, [[70]],</a:t>
            </a:r>
            <a:r>
              <a:rPr lang="en-US" baseline="0" dirty="0" smtClean="0"/>
              <a:t> 9</a:t>
            </a:r>
          </a:p>
          <a:p>
            <a:r>
              <a:rPr lang="en-US" baseline="0" dirty="0" smtClean="0"/>
              <a:t>________________________________</a:t>
            </a:r>
          </a:p>
          <a:p>
            <a:r>
              <a:rPr lang="en-US" b="1" baseline="0" dirty="0" smtClean="0"/>
              <a:t>Fall 2011 Comments </a:t>
            </a:r>
          </a:p>
          <a:p>
            <a:r>
              <a:rPr lang="en-US" baseline="0" dirty="0" smtClean="0"/>
              <a:t>Some students wanted</a:t>
            </a:r>
            <a:r>
              <a:rPr lang="en-US" baseline="0" dirty="0" smtClean="0"/>
              <a:t> </a:t>
            </a:r>
            <a:r>
              <a:rPr lang="en-US" baseline="0" dirty="0" err="1" smtClean="0"/>
              <a:t>Vy</a:t>
            </a:r>
            <a:r>
              <a:rPr lang="en-US" baseline="0" dirty="0" smtClean="0"/>
              <a:t>=</a:t>
            </a:r>
            <a:r>
              <a:rPr lang="en-US" baseline="0" dirty="0" err="1" smtClean="0"/>
              <a:t>Vy</a:t>
            </a:r>
            <a:r>
              <a:rPr lang="en-US" baseline="0" dirty="0" smtClean="0"/>
              <a:t>’ because y=y’, another student brought up fact that</a:t>
            </a:r>
            <a:r>
              <a:rPr lang="en-US" baseline="0" dirty="0" smtClean="0"/>
              <a:t> </a:t>
            </a:r>
            <a:r>
              <a:rPr lang="en-US" baseline="0" dirty="0" err="1" smtClean="0"/>
              <a:t>Vy</a:t>
            </a:r>
            <a:r>
              <a:rPr lang="en-US" baseline="0" dirty="0" smtClean="0"/>
              <a:t>’ should be </a:t>
            </a:r>
            <a:r>
              <a:rPr lang="en-US" baseline="0" dirty="0" err="1" smtClean="0"/>
              <a:t>dy’/dt</a:t>
            </a:r>
            <a:r>
              <a:rPr lang="en-US" baseline="0" dirty="0" smtClean="0"/>
              <a:t>’, and </a:t>
            </a:r>
            <a:r>
              <a:rPr lang="en-US" baseline="0" dirty="0" err="1" smtClean="0"/>
              <a:t>dt</a:t>
            </a:r>
            <a:r>
              <a:rPr lang="en-US" baseline="0" dirty="0" smtClean="0"/>
              <a:t>’ is not the same as </a:t>
            </a:r>
            <a:r>
              <a:rPr lang="en-US" baseline="0" dirty="0" err="1" smtClean="0"/>
              <a:t>dt</a:t>
            </a:r>
            <a:r>
              <a:rPr lang="en-US" baseline="0" dirty="0" smtClean="0"/>
              <a:t>, which is the point. </a:t>
            </a:r>
          </a:p>
          <a:p>
            <a:r>
              <a:rPr lang="en-US" baseline="0" dirty="0" smtClean="0"/>
              <a:t>Part of the </a:t>
            </a:r>
            <a:r>
              <a:rPr lang="en-US" baseline="0" dirty="0" smtClean="0"/>
              <a:t>point is also </a:t>
            </a:r>
            <a:r>
              <a:rPr lang="en-US" baseline="0" dirty="0" smtClean="0"/>
              <a:t>that</a:t>
            </a:r>
            <a:r>
              <a:rPr lang="en-US" baseline="0" dirty="0" smtClean="0"/>
              <a:t> V </a:t>
            </a:r>
            <a:r>
              <a:rPr lang="en-US" baseline="0" dirty="0" smtClean="0"/>
              <a:t>transforms in a complicated way, it’s NOT “like position”, you can’t just substitute v for x in the Lorentz transformations, that’s wrong! So we need to think more… (And, </a:t>
            </a:r>
            <a:r>
              <a:rPr lang="en-US" baseline="0" dirty="0" smtClean="0"/>
              <a:t>acceleration </a:t>
            </a:r>
            <a:r>
              <a:rPr lang="en-US" baseline="0" dirty="0" smtClean="0"/>
              <a:t>is going to be even uglier, Newton’s law may (will) NOT be the same to all observers any more!) </a:t>
            </a:r>
          </a:p>
          <a:p>
            <a:endParaRPr lang="en-US" baseline="0" dirty="0" smtClean="0"/>
          </a:p>
          <a:p>
            <a:r>
              <a:rPr lang="en-US" baseline="0" dirty="0" smtClean="0"/>
              <a:t>Notes</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During discussion: 60% - Yes; 40% No.  After discussion: 22% - Yes; 70% - No.  Students nearby make the expected error: they recall that distance is not contracted perpendicular to the motion, but forget that there is still an effect from time dilation.  I point out the definition of velocity and have them recall there are two</a:t>
            </a:r>
            <a:r>
              <a:rPr lang="en-US" sz="1200" kern="1200" dirty="0" smtClean="0">
                <a:solidFill>
                  <a:schemeClr val="tx1"/>
                </a:solidFill>
                <a:latin typeface="+mn-lt"/>
                <a:ea typeface="ＭＳ Ｐゴシック" pitchFamily="-106" charset="-128"/>
                <a:cs typeface="ＭＳ Ｐゴシック" pitchFamily="-106" charset="-128"/>
              </a:rPr>
              <a:t> quantities</a:t>
            </a:r>
            <a:r>
              <a:rPr lang="en-US" sz="1200" kern="1200" baseline="0" dirty="0" smtClean="0">
                <a:solidFill>
                  <a:schemeClr val="tx1"/>
                </a:solidFill>
                <a:latin typeface="+mn-lt"/>
                <a:ea typeface="ＭＳ Ｐゴシック" pitchFamily="-106" charset="-128"/>
                <a:cs typeface="ＭＳ Ｐゴシック" pitchFamily="-106" charset="-128"/>
              </a:rPr>
              <a:t> (position and time)</a:t>
            </a:r>
            <a:r>
              <a:rPr lang="en-US" sz="1200"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that</a:t>
            </a:r>
            <a:r>
              <a:rPr lang="en-US" sz="1200" kern="1200" dirty="0" smtClean="0">
                <a:solidFill>
                  <a:schemeClr val="tx1"/>
                </a:solidFill>
                <a:latin typeface="+mn-lt"/>
                <a:ea typeface="ＭＳ Ｐゴシック" pitchFamily="-106" charset="-128"/>
                <a:cs typeface="ＭＳ Ｐゴシック" pitchFamily="-106" charset="-128"/>
              </a:rPr>
              <a:t> might </a:t>
            </a:r>
            <a:r>
              <a:rPr lang="en-US" sz="1200" kern="1200" dirty="0" smtClean="0">
                <a:solidFill>
                  <a:schemeClr val="tx1"/>
                </a:solidFill>
                <a:latin typeface="+mn-lt"/>
                <a:ea typeface="ＭＳ Ｐゴシック" pitchFamily="-106" charset="-128"/>
                <a:cs typeface="ＭＳ Ｐゴシック" pitchFamily="-106" charset="-128"/>
              </a:rPr>
              <a:t>be affected.</a:t>
            </a:r>
            <a:endParaRPr lang="en-US" sz="1200" kern="1200" dirty="0" smtClean="0">
              <a:solidFill>
                <a:schemeClr val="tx1"/>
              </a:solidFill>
              <a:latin typeface="+mn-lt"/>
              <a:ea typeface="ＭＳ Ｐゴシック" pitchFamily="-106" charset="-128"/>
              <a:cs typeface="ＭＳ Ｐゴシック" pitchFamily="-106" charset="-128"/>
            </a:endParaRPr>
          </a:p>
          <a:p>
            <a:endParaRPr lang="en-US" baseline="0" dirty="0" smtClean="0"/>
          </a:p>
          <a:p>
            <a:r>
              <a:rPr lang="en-US" baseline="0" dirty="0" smtClean="0"/>
              <a:t>===============================</a:t>
            </a:r>
          </a:p>
          <a:p>
            <a:r>
              <a:rPr lang="en-US" baseline="0" dirty="0" smtClean="0"/>
              <a:t>Written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837222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313059-3E0D-8A45-8DEB-62379449BD13}" type="slidenum">
              <a:rPr lang="en-US">
                <a:latin typeface="Calibri" charset="0"/>
              </a:rPr>
              <a:pPr eaLnBrk="1" hangingPunct="1"/>
              <a:t>16</a:t>
            </a:fld>
            <a:endParaRPr lang="en-US">
              <a:latin typeface="Calibri"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A</a:t>
            </a:r>
            <a:endParaRPr lang="en-US"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Physics 3320 Fa11 (SJP) Lecture 40 </a:t>
            </a:r>
          </a:p>
          <a:p>
            <a:r>
              <a:rPr lang="en-US" dirty="0" smtClean="0">
                <a:latin typeface="Calibri" charset="0"/>
              </a:rPr>
              <a:t>[95], 5,</a:t>
            </a:r>
            <a:r>
              <a:rPr lang="en-US" baseline="0" dirty="0" smtClean="0">
                <a:latin typeface="Calibri" charset="0"/>
              </a:rPr>
              <a:t> 0,0,0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 (MD)</a:t>
            </a:r>
            <a:r>
              <a:rPr lang="en-US" baseline="0" dirty="0" smtClean="0"/>
              <a:t> Lecture</a:t>
            </a:r>
            <a:r>
              <a:rPr lang="en-US" baseline="0" dirty="0" smtClean="0"/>
              <a:t> 42</a:t>
            </a:r>
            <a:endParaRPr lang="en-US" baseline="0" dirty="0" smtClean="0"/>
          </a:p>
          <a:p>
            <a:r>
              <a:rPr lang="en-US" baseline="0" dirty="0" smtClean="0">
                <a:latin typeface="Calibri" charset="0"/>
              </a:rPr>
              <a:t>[[95]], 5, 0, 0</a:t>
            </a:r>
          </a:p>
          <a:p>
            <a:r>
              <a:rPr lang="en-US" baseline="0" dirty="0" smtClean="0">
                <a:latin typeface="Calibri" charset="0"/>
              </a:rPr>
              <a:t>________________________________</a:t>
            </a:r>
          </a:p>
          <a:p>
            <a:r>
              <a:rPr lang="en-US" b="1" baseline="0" dirty="0" smtClean="0">
                <a:latin typeface="Calibri" charset="0"/>
              </a:rPr>
              <a:t>Fall 2011 Comments</a:t>
            </a:r>
          </a:p>
          <a:p>
            <a:r>
              <a:rPr lang="en-US" baseline="0" dirty="0" smtClean="0">
                <a:latin typeface="Calibri" charset="0"/>
              </a:rPr>
              <a:t>This vote was much more split in the silent period, but </a:t>
            </a:r>
            <a:r>
              <a:rPr lang="en-US" baseline="0" dirty="0" smtClean="0">
                <a:latin typeface="Calibri" charset="0"/>
              </a:rPr>
              <a:t>they eventually got </a:t>
            </a:r>
            <a:r>
              <a:rPr lang="en-US" baseline="0" dirty="0" smtClean="0">
                <a:latin typeface="Calibri" charset="0"/>
              </a:rPr>
              <a:t>to it. I was careful to point out that just writing the superscript mu is not “proof” that it’s a </a:t>
            </a:r>
            <a:r>
              <a:rPr lang="en-US" baseline="0" dirty="0" err="1" smtClean="0">
                <a:latin typeface="Calibri" charset="0"/>
              </a:rPr>
              <a:t>contravariant</a:t>
            </a:r>
            <a:r>
              <a:rPr lang="en-US" baseline="0" dirty="0" smtClean="0">
                <a:latin typeface="Calibri" charset="0"/>
              </a:rPr>
              <a:t> vector – I’m asking them to convince me! We had already written the x’ = lambda x formula on the board, and one student clearly articulated the argument that you can write that twice (for </a:t>
            </a:r>
            <a:r>
              <a:rPr lang="en-US" baseline="0" dirty="0" err="1" smtClean="0">
                <a:latin typeface="Calibri" charset="0"/>
              </a:rPr>
              <a:t>xA</a:t>
            </a:r>
            <a:r>
              <a:rPr lang="en-US" baseline="0" dirty="0" smtClean="0">
                <a:latin typeface="Calibri" charset="0"/>
              </a:rPr>
              <a:t> and </a:t>
            </a:r>
            <a:r>
              <a:rPr lang="en-US" baseline="0" dirty="0" err="1" smtClean="0">
                <a:latin typeface="Calibri" charset="0"/>
              </a:rPr>
              <a:t>xB</a:t>
            </a:r>
            <a:r>
              <a:rPr lang="en-US" baseline="0" dirty="0" smtClean="0">
                <a:latin typeface="Calibri" charset="0"/>
              </a:rPr>
              <a:t>), subtract, and you’ve proven it. Perfect. </a:t>
            </a:r>
          </a:p>
          <a:p>
            <a:endParaRPr lang="en-US" baseline="0" dirty="0" smtClean="0">
              <a:latin typeface="Calibri" charset="0"/>
            </a:endParaRPr>
          </a:p>
          <a:p>
            <a:r>
              <a:rPr lang="en-US" sz="1200" kern="1200" dirty="0" smtClean="0">
                <a:solidFill>
                  <a:schemeClr val="tx1"/>
                </a:solidFill>
                <a:latin typeface="+mn-lt"/>
                <a:ea typeface="ＭＳ Ｐゴシック" pitchFamily="-106" charset="-128"/>
                <a:cs typeface="ＭＳ Ｐゴシック" pitchFamily="-106" charset="-128"/>
              </a:rPr>
              <a:t>Notes </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Discussion nearby focused on the linearity of the transformations, that performing the transformations and then adding the subsequent vectors is the same as adding the vectors and then doing the transformation.</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a:t>
            </a:r>
            <a:r>
              <a:rPr lang="en-US" sz="1200" b="0" kern="1200" dirty="0" smtClean="0">
                <a:solidFill>
                  <a:schemeClr val="tx1"/>
                </a:solidFill>
                <a:latin typeface="+mn-lt"/>
                <a:ea typeface="ＭＳ Ｐゴシック" pitchFamily="-106" charset="-128"/>
                <a:cs typeface="ＭＳ Ｐゴシック" pitchFamily="-106" charset="-128"/>
              </a:rPr>
              <a:t>were very hesitant in answering, even though they did know the answer to this one (I think they thought it was a trick). Their reasoning was that if you subtract a vector from a vector, you get back a vector. </a:t>
            </a:r>
            <a:endParaRPr lang="en-US" baseline="0" dirty="0" smtClean="0">
              <a:latin typeface="Calibri" charset="0"/>
            </a:endParaRPr>
          </a:p>
          <a:p>
            <a:endParaRPr lang="en-US" dirty="0" smtClean="0">
              <a:latin typeface="Calibri" charset="0"/>
            </a:endParaRPr>
          </a:p>
          <a:p>
            <a:r>
              <a:rPr lang="en-US" dirty="0" smtClean="0">
                <a:latin typeface="Calibri" charset="0"/>
              </a:rPr>
              <a:t>======================================</a:t>
            </a:r>
          </a:p>
          <a:p>
            <a:r>
              <a:rPr lang="en-US" dirty="0" smtClean="0">
                <a:latin typeface="Calibri" charset="0"/>
              </a:rPr>
              <a:t>From Charles </a:t>
            </a:r>
            <a:r>
              <a:rPr lang="en-US" dirty="0" smtClean="0">
                <a:latin typeface="Calibri" charset="0"/>
              </a:rPr>
              <a:t>Rogers.</a:t>
            </a:r>
            <a:endParaRPr lang="en-US" dirty="0">
              <a:latin typeface="Courier New"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038119-7B23-2E49-8DA2-C64DF61A380E}" type="slidenum">
              <a:rPr lang="en-US">
                <a:latin typeface="Calibri" charset="0"/>
              </a:rPr>
              <a:pPr eaLnBrk="1" hangingPunct="1"/>
              <a:t>17</a:t>
            </a:fld>
            <a:endParaRPr lang="en-US">
              <a:latin typeface="Calibri"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r>
              <a:rPr lang="en-US" dirty="0" smtClean="0">
                <a:latin typeface="Calibri" charset="0"/>
              </a:rPr>
              <a:t>Class:</a:t>
            </a:r>
            <a:r>
              <a:rPr lang="en-US" baseline="0" dirty="0" smtClean="0">
                <a:latin typeface="Calibri" charset="0"/>
              </a:rPr>
              <a:t> MATH</a:t>
            </a:r>
          </a:p>
          <a:p>
            <a:r>
              <a:rPr lang="en-US" baseline="0" dirty="0" smtClean="0">
                <a:latin typeface="Calibri" charset="0"/>
              </a:rPr>
              <a:t>Correct Answer: E</a:t>
            </a:r>
            <a:endParaRPr lang="en-US" dirty="0" smtClean="0">
              <a:latin typeface="Calibri" charset="0"/>
            </a:endParaRPr>
          </a:p>
          <a:p>
            <a:r>
              <a:rPr lang="en-US" dirty="0" smtClean="0">
                <a:latin typeface="Calibri" charset="0"/>
              </a:rPr>
              <a:t>_______________________________</a:t>
            </a:r>
          </a:p>
          <a:p>
            <a:r>
              <a:rPr lang="en-US" dirty="0" smtClean="0">
                <a:latin typeface="Calibri" charset="0"/>
              </a:rPr>
              <a:t>Physics 3320 Fa11 (SJP) Lecture 41</a:t>
            </a:r>
          </a:p>
          <a:p>
            <a:r>
              <a:rPr lang="en-US" dirty="0" smtClean="0">
                <a:latin typeface="Calibri" charset="0"/>
              </a:rPr>
              <a:t>13, 9, 9, 57, [[13]]</a:t>
            </a:r>
          </a:p>
          <a:p>
            <a:r>
              <a:rPr lang="en-US" dirty="0" smtClean="0">
                <a:latin typeface="Calibri" charset="0"/>
              </a:rPr>
              <a:t>_______________________________</a:t>
            </a:r>
          </a:p>
          <a:p>
            <a:r>
              <a:rPr lang="en-US" b="1" dirty="0" smtClean="0">
                <a:latin typeface="Calibri" charset="0"/>
              </a:rPr>
              <a:t>Fall 2011 Comments</a:t>
            </a:r>
          </a:p>
          <a:p>
            <a:r>
              <a:rPr lang="en-US" dirty="0" smtClean="0">
                <a:latin typeface="Calibri" charset="0"/>
              </a:rPr>
              <a:t>Note that almost nobody got this right! </a:t>
            </a:r>
          </a:p>
          <a:p>
            <a:r>
              <a:rPr lang="en-US" dirty="0" smtClean="0">
                <a:latin typeface="Calibri" charset="0"/>
              </a:rPr>
              <a:t>Pre-class question. We had briefly defined the covariant</a:t>
            </a:r>
            <a:r>
              <a:rPr lang="en-US" baseline="0" dirty="0" smtClean="0">
                <a:latin typeface="Calibri" charset="0"/>
              </a:rPr>
              <a:t> vector at the end of last class, but it had not stuck! </a:t>
            </a:r>
          </a:p>
          <a:p>
            <a:r>
              <a:rPr lang="en-US" baseline="0" dirty="0" smtClean="0">
                <a:latin typeface="Calibri" charset="0"/>
              </a:rPr>
              <a:t>Some students were unhappy with each of the equations. One did not know about the Einstein summation convention for C, another thought that you needed to put in an EXTRA minus sign (somehow??) by hand into C to “fix it”. </a:t>
            </a:r>
          </a:p>
          <a:p>
            <a:r>
              <a:rPr lang="en-US" baseline="0" dirty="0" smtClean="0">
                <a:latin typeface="Calibri" charset="0"/>
              </a:rPr>
              <a:t>Similarly, there were some who thought B was wrong because they thought it needed a minus sign on the first time.</a:t>
            </a:r>
          </a:p>
          <a:p>
            <a:r>
              <a:rPr lang="en-US" baseline="0" dirty="0" smtClean="0">
                <a:latin typeface="Calibri" charset="0"/>
              </a:rPr>
              <a:t>One student made the interesting observation that A is wrong because “you cannot multiple two column vectors by each other”. </a:t>
            </a:r>
          </a:p>
          <a:p>
            <a:r>
              <a:rPr lang="en-US" baseline="0" dirty="0" smtClean="0">
                <a:latin typeface="Calibri" charset="0"/>
              </a:rPr>
              <a:t>Another thought that ALL the lowered index (covariant) elements had a minus sign (so they thought there should be a parentheses in A with the minus sign out front)</a:t>
            </a:r>
          </a:p>
          <a:p>
            <a:endParaRPr lang="en-US" baseline="0" dirty="0" smtClean="0">
              <a:latin typeface="Calibri" charset="0"/>
            </a:endParaRPr>
          </a:p>
          <a:p>
            <a:r>
              <a:rPr lang="en-US" baseline="0" dirty="0" smtClean="0">
                <a:latin typeface="Calibri" charset="0"/>
              </a:rPr>
              <a:t>All productive – this is just notation, but it takes getting used to, and I felt they were getting productive use out of debating these things, connecting to notation on the board (I had written out that x^0=</a:t>
            </a:r>
            <a:r>
              <a:rPr lang="en-US" baseline="0" dirty="0" err="1" smtClean="0">
                <a:latin typeface="Calibri" charset="0"/>
              </a:rPr>
              <a:t>ct</a:t>
            </a:r>
            <a:r>
              <a:rPr lang="en-US" baseline="0" dirty="0" smtClean="0">
                <a:latin typeface="Calibri" charset="0"/>
              </a:rPr>
              <a:t> and x_0 = -</a:t>
            </a:r>
            <a:r>
              <a:rPr lang="en-US" baseline="0" dirty="0" err="1" smtClean="0">
                <a:latin typeface="Calibri" charset="0"/>
              </a:rPr>
              <a:t>ct</a:t>
            </a:r>
            <a:r>
              <a:rPr lang="en-US" baseline="0" dirty="0" smtClean="0">
                <a:latin typeface="Calibri" charset="0"/>
              </a:rPr>
              <a:t> before class). </a:t>
            </a:r>
          </a:p>
          <a:p>
            <a:endParaRPr lang="en-US" baseline="0" dirty="0" smtClean="0">
              <a:latin typeface="Calibri" charset="0"/>
            </a:endParaRPr>
          </a:p>
          <a:p>
            <a:r>
              <a:rPr lang="en-US" baseline="0" dirty="0" smtClean="0">
                <a:latin typeface="Calibri" charset="0"/>
              </a:rPr>
              <a:t>Notes</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1"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One</a:t>
            </a:r>
            <a:r>
              <a:rPr lang="en-US" sz="1200" kern="1200" baseline="0" dirty="0" smtClean="0">
                <a:solidFill>
                  <a:schemeClr val="tx1"/>
                </a:solidFill>
                <a:latin typeface="+mn-lt"/>
                <a:ea typeface="ＭＳ Ｐゴシック" pitchFamily="-106" charset="-128"/>
                <a:cs typeface="ＭＳ Ｐゴシック" pitchFamily="-106" charset="-128"/>
              </a:rPr>
              <a:t> student </a:t>
            </a:r>
            <a:r>
              <a:rPr lang="en-US" sz="1200" kern="1200" dirty="0" smtClean="0">
                <a:solidFill>
                  <a:schemeClr val="tx1"/>
                </a:solidFill>
                <a:latin typeface="+mn-lt"/>
                <a:ea typeface="ＭＳ Ｐゴシック" pitchFamily="-106" charset="-128"/>
                <a:cs typeface="ＭＳ Ｐゴシック" pitchFamily="-106" charset="-128"/>
              </a:rPr>
              <a:t>suggests </a:t>
            </a:r>
            <a:r>
              <a:rPr lang="en-US" sz="1200" kern="1200" dirty="0" smtClean="0">
                <a:solidFill>
                  <a:schemeClr val="tx1"/>
                </a:solidFill>
                <a:latin typeface="+mn-lt"/>
                <a:ea typeface="ＭＳ Ｐゴシック" pitchFamily="-106" charset="-128"/>
                <a:cs typeface="ＭＳ Ｐゴシック" pitchFamily="-106" charset="-128"/>
              </a:rPr>
              <a:t>maybe the third option is wrong (implied sum on repeated </a:t>
            </a:r>
            <a:r>
              <a:rPr lang="en-US" sz="1200" kern="1200" dirty="0" err="1" smtClean="0">
                <a:solidFill>
                  <a:schemeClr val="tx1"/>
                </a:solidFill>
                <a:latin typeface="+mn-lt"/>
                <a:ea typeface="ＭＳ Ｐゴシック" pitchFamily="-106" charset="-128"/>
                <a:cs typeface="ＭＳ Ｐゴシック" pitchFamily="-106" charset="-128"/>
              </a:rPr>
              <a:t>greek</a:t>
            </a:r>
            <a:r>
              <a:rPr lang="en-US" sz="1200" kern="1200" dirty="0" smtClean="0">
                <a:solidFill>
                  <a:schemeClr val="tx1"/>
                </a:solidFill>
                <a:latin typeface="+mn-lt"/>
                <a:ea typeface="ＭＳ Ｐゴシック" pitchFamily="-106" charset="-128"/>
                <a:cs typeface="ＭＳ Ｐゴシック" pitchFamily="-106" charset="-128"/>
              </a:rPr>
              <a:t> indices) because there’s no summation symbol.  Think at least a few students were resigned to just memorizing the conventions by the end of the discussion</a:t>
            </a:r>
            <a:r>
              <a:rPr lang="en-US" sz="1200" kern="1200" dirty="0" smtClean="0">
                <a:solidFill>
                  <a:schemeClr val="tx1"/>
                </a:solidFill>
                <a:latin typeface="+mn-lt"/>
                <a:ea typeface="ＭＳ Ｐゴシック" pitchFamily="-106" charset="-128"/>
                <a:cs typeface="ＭＳ Ｐゴシック" pitchFamily="-106" charset="-128"/>
              </a:rPr>
              <a:t>.  Many</a:t>
            </a:r>
            <a:r>
              <a:rPr lang="en-US" sz="1200" kern="1200" baseline="0" dirty="0" smtClean="0">
                <a:solidFill>
                  <a:schemeClr val="tx1"/>
                </a:solidFill>
                <a:latin typeface="+mn-lt"/>
                <a:ea typeface="ＭＳ Ｐゴシック" pitchFamily="-106" charset="-128"/>
                <a:cs typeface="ＭＳ Ｐゴシック" pitchFamily="-106" charset="-128"/>
              </a:rPr>
              <a:t> confused</a:t>
            </a:r>
            <a:r>
              <a:rPr lang="en-US" sz="1200" kern="1200" dirty="0" smtClean="0">
                <a:solidFill>
                  <a:schemeClr val="tx1"/>
                </a:solidFill>
                <a:latin typeface="+mn-lt"/>
                <a:ea typeface="ＭＳ Ｐゴシック" pitchFamily="-106" charset="-128"/>
                <a:cs typeface="ＭＳ Ｐゴシック" pitchFamily="-106" charset="-128"/>
              </a:rPr>
              <a:t> about whether the minus sign gets imbedded in the vector</a:t>
            </a:r>
            <a:r>
              <a:rPr lang="en-US" sz="1200" kern="1200" baseline="0" dirty="0" smtClean="0">
                <a:solidFill>
                  <a:schemeClr val="tx1"/>
                </a:solidFill>
                <a:latin typeface="+mn-lt"/>
                <a:ea typeface="ＭＳ Ｐゴシック" pitchFamily="-106" charset="-128"/>
                <a:cs typeface="ＭＳ Ｐゴシック" pitchFamily="-106" charset="-128"/>
              </a:rPr>
              <a:t> components or in the spacetime metric (which they’d learned about in some other course).</a:t>
            </a:r>
            <a:endParaRPr lang="en-US" sz="1200" kern="1200" dirty="0" smtClean="0">
              <a:solidFill>
                <a:schemeClr val="tx1"/>
              </a:solidFill>
              <a:latin typeface="+mn-lt"/>
              <a:ea typeface="ＭＳ Ｐゴシック" pitchFamily="-106" charset="-128"/>
              <a:cs typeface="ＭＳ Ｐゴシック" pitchFamily="-106" charset="-128"/>
            </a:endParaRP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A lot of students jumped to one answer or that two were correct, but most were sure one of the answers was wrong.  I told some students to be careful about their indices (up vs. down) and they started to realize that the answers were identical.  Very good discussion afterwards about what this convention means</a:t>
            </a:r>
            <a:r>
              <a:rPr lang="en-US" sz="1200" b="0" kern="1200" dirty="0" smtClean="0">
                <a:solidFill>
                  <a:schemeClr val="tx1"/>
                </a:solidFill>
                <a:latin typeface="+mn-lt"/>
                <a:ea typeface="ＭＳ Ｐゴシック" pitchFamily="-106" charset="-128"/>
                <a:cs typeface="ＭＳ Ｐゴシック" pitchFamily="-106" charset="-128"/>
              </a:rPr>
              <a:t>.</a:t>
            </a:r>
            <a:endParaRPr lang="en-US" b="0" baseline="0" dirty="0" smtClean="0">
              <a:latin typeface="Calibri" charset="0"/>
            </a:endParaRPr>
          </a:p>
          <a:p>
            <a:endParaRPr lang="en-US" baseline="0" dirty="0" smtClean="0">
              <a:latin typeface="Calibri" charset="0"/>
            </a:endParaRPr>
          </a:p>
          <a:p>
            <a:r>
              <a:rPr lang="en-US" baseline="0" dirty="0" smtClean="0">
                <a:latin typeface="Calibri" charset="0"/>
              </a:rPr>
              <a:t>==============================</a:t>
            </a:r>
          </a:p>
          <a:p>
            <a:r>
              <a:rPr lang="en-US" baseline="0" dirty="0" smtClean="0">
                <a:latin typeface="Calibri" charset="0"/>
              </a:rPr>
              <a:t>Written by SJP in PHYS 3320 Fa11</a:t>
            </a:r>
          </a:p>
          <a:p>
            <a:endParaRPr lang="en-US" baseline="0" dirty="0" smtClean="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42734A6-D554-8645-919E-A379B8188E7B}" type="slidenum">
              <a:rPr lang="en-US">
                <a:latin typeface="Calibri" charset="0"/>
              </a:rPr>
              <a:pPr eaLnBrk="1" hangingPunct="1"/>
              <a:t>18</a:t>
            </a:fld>
            <a:endParaRPr lang="en-US">
              <a:latin typeface="Calibri"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Correct Answer: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Physics 3320 Fa11 (SJP) Lecture 41</a:t>
            </a:r>
          </a:p>
          <a:p>
            <a:r>
              <a:rPr lang="en-US" dirty="0" smtClean="0">
                <a:latin typeface="Calibri" charset="0"/>
              </a:rPr>
              <a:t>21, [[71]], 8,0,0</a:t>
            </a:r>
          </a:p>
          <a:p>
            <a:r>
              <a:rPr lang="en-US" dirty="0" smtClean="0">
                <a:latin typeface="Calibri" charset="0"/>
              </a:rPr>
              <a:t>________________________________</a:t>
            </a:r>
          </a:p>
          <a:p>
            <a:r>
              <a:rPr lang="en-US" b="1" dirty="0" smtClean="0">
                <a:latin typeface="Calibri" charset="0"/>
              </a:rPr>
              <a:t>Fall</a:t>
            </a:r>
            <a:r>
              <a:rPr lang="en-US" b="1" baseline="0" dirty="0" smtClean="0">
                <a:latin typeface="Calibri" charset="0"/>
              </a:rPr>
              <a:t> 2011 Comments</a:t>
            </a:r>
            <a:endParaRPr lang="en-US" b="1" dirty="0" smtClean="0">
              <a:latin typeface="Calibri" charset="0"/>
            </a:endParaRPr>
          </a:p>
          <a:p>
            <a:r>
              <a:rPr lang="en-US" dirty="0" smtClean="0">
                <a:latin typeface="Calibri" charset="0"/>
              </a:rPr>
              <a:t>This</a:t>
            </a:r>
            <a:r>
              <a:rPr lang="en-US" baseline="0" dirty="0" smtClean="0">
                <a:latin typeface="Calibri" charset="0"/>
              </a:rPr>
              <a:t> is in fact a TRICK question, since velocity is a 3 vector, it certainly can’t be a 4-vector with only three components! Some students noticed this, others were busy working on what my next question is: is u the “vector part” of a 4 vector? Many were struggling with that idea, but since this one was a trick (designed to remind them that 4-vectors have 4 components!) I didn’t discuss that (yet) and let them argue it through on the NEXT slide, which makes this more explicit. </a:t>
            </a:r>
          </a:p>
          <a:p>
            <a:endParaRPr lang="en-US" baseline="0" dirty="0" smtClean="0">
              <a:latin typeface="Calibri" charset="0"/>
            </a:endParaRPr>
          </a:p>
          <a:p>
            <a:r>
              <a:rPr lang="en-US" baseline="0" dirty="0" smtClean="0">
                <a:latin typeface="Calibri" charset="0"/>
              </a:rPr>
              <a:t>Note that in a “silent period” first, they were about 65% correct, the discussion didn’t improve the answering much. And, on the next question, it fell further apart!  </a:t>
            </a:r>
            <a:endParaRPr lang="en-US" dirty="0" smtClean="0">
              <a:latin typeface="Calibri" charset="0"/>
            </a:endParaRPr>
          </a:p>
          <a:p>
            <a:endParaRPr lang="en-US" dirty="0" smtClean="0">
              <a:latin typeface="Calibri" charset="0"/>
            </a:endParaRPr>
          </a:p>
          <a:p>
            <a:r>
              <a:rPr lang="en-US" sz="1200" kern="1200" dirty="0" smtClean="0">
                <a:solidFill>
                  <a:schemeClr val="tx1"/>
                </a:solidFill>
                <a:latin typeface="+mn-lt"/>
                <a:ea typeface="ＭＳ Ｐゴシック" pitchFamily="-106" charset="-128"/>
                <a:cs typeface="ＭＳ Ｐゴシック" pitchFamily="-106" charset="-128"/>
              </a:rPr>
              <a:t>Notes</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Students nearby were confused about the definition of a 4-vector; does it refer to anything that has 4 components? </a:t>
            </a:r>
            <a:r>
              <a:rPr lang="en-US" sz="1200" kern="1200" dirty="0" smtClean="0">
                <a:solidFill>
                  <a:schemeClr val="tx1"/>
                </a:solidFill>
                <a:latin typeface="+mn-lt"/>
                <a:ea typeface="ＭＳ Ｐゴシック" pitchFamily="-106" charset="-128"/>
                <a:cs typeface="ＭＳ Ｐゴシック" pitchFamily="-106" charset="-128"/>
              </a:rPr>
              <a:t> Only had time to respond that</a:t>
            </a:r>
            <a:r>
              <a:rPr lang="en-US" sz="1200"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it </a:t>
            </a:r>
            <a:r>
              <a:rPr lang="en-US" sz="1200" kern="1200" dirty="0" smtClean="0">
                <a:solidFill>
                  <a:schemeClr val="tx1"/>
                </a:solidFill>
                <a:latin typeface="+mn-lt"/>
                <a:ea typeface="ＭＳ Ｐゴシック" pitchFamily="-106" charset="-128"/>
                <a:cs typeface="ＭＳ Ｐゴシック" pitchFamily="-106" charset="-128"/>
              </a:rPr>
              <a:t>has to do with whether it transforms according to </a:t>
            </a:r>
            <a:r>
              <a:rPr lang="en-US" sz="1200" kern="1200" dirty="0" smtClean="0">
                <a:solidFill>
                  <a:schemeClr val="tx1"/>
                </a:solidFill>
                <a:latin typeface="+mn-lt"/>
                <a:ea typeface="ＭＳ Ｐゴシック" pitchFamily="-106" charset="-128"/>
                <a:cs typeface="ＭＳ Ｐゴシック" pitchFamily="-106" charset="-128"/>
              </a:rPr>
              <a:t>the Lorentz transformations (which were on </a:t>
            </a:r>
            <a:r>
              <a:rPr lang="en-US" sz="1200" kern="1200" dirty="0" smtClean="0">
                <a:solidFill>
                  <a:schemeClr val="tx1"/>
                </a:solidFill>
                <a:latin typeface="+mn-lt"/>
                <a:ea typeface="ＭＳ Ｐゴシック" pitchFamily="-106" charset="-128"/>
                <a:cs typeface="ＭＳ Ｐゴシック" pitchFamily="-106" charset="-128"/>
              </a:rPr>
              <a:t>the </a:t>
            </a:r>
            <a:r>
              <a:rPr lang="en-US" sz="1200" kern="1200" dirty="0" smtClean="0">
                <a:solidFill>
                  <a:schemeClr val="tx1"/>
                </a:solidFill>
                <a:latin typeface="+mn-lt"/>
                <a:ea typeface="ＭＳ Ｐゴシック" pitchFamily="-106" charset="-128"/>
                <a:cs typeface="ＭＳ Ｐゴシック" pitchFamily="-106" charset="-128"/>
              </a:rPr>
              <a:t>board).</a:t>
            </a:r>
            <a:endParaRPr lang="en-US" sz="1200" kern="1200" dirty="0" smtClean="0">
              <a:solidFill>
                <a:schemeClr val="tx1"/>
              </a:solidFill>
              <a:latin typeface="+mn-lt"/>
              <a:ea typeface="ＭＳ Ｐゴシック" pitchFamily="-106" charset="-128"/>
              <a:cs typeface="ＭＳ Ｐゴシック" pitchFamily="-106" charset="-128"/>
            </a:endParaRPr>
          </a:p>
          <a:p>
            <a:endParaRPr lang="en-US" dirty="0" smtClean="0">
              <a:latin typeface="Calibri" charset="0"/>
            </a:endParaRPr>
          </a:p>
          <a:p>
            <a:r>
              <a:rPr lang="en-US" dirty="0" smtClean="0">
                <a:latin typeface="Calibri" charset="0"/>
              </a:rPr>
              <a:t>=================================</a:t>
            </a:r>
          </a:p>
          <a:p>
            <a:r>
              <a:rPr lang="en-US" dirty="0" smtClean="0">
                <a:latin typeface="Calibri" charset="0"/>
              </a:rPr>
              <a:t>From Chuck </a:t>
            </a:r>
            <a:r>
              <a:rPr lang="en-US" dirty="0" smtClean="0">
                <a:latin typeface="Calibri" charset="0"/>
              </a:rPr>
              <a:t>Rogers.</a:t>
            </a:r>
            <a:endParaRPr lang="en-US" dirty="0">
              <a:latin typeface="Courier New"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7DE835-A28C-4D4E-B49D-0F0C91D186E2}" type="slidenum">
              <a:rPr lang="en-US">
                <a:latin typeface="Calibri" charset="0"/>
              </a:rPr>
              <a:pPr eaLnBrk="1" hangingPunct="1"/>
              <a:t>19</a:t>
            </a:fld>
            <a:endParaRPr lang="en-US">
              <a:latin typeface="Calibri"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Class:</a:t>
            </a:r>
            <a:r>
              <a:rPr lang="en-US" baseline="0" dirty="0" smtClean="0">
                <a:latin typeface="Calibri" charset="0"/>
              </a:rPr>
              <a:t> MATH</a:t>
            </a:r>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Correct Answer: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Physics 3320 Fa11 (SJP)</a:t>
            </a:r>
            <a:r>
              <a:rPr lang="en-US" baseline="0" dirty="0" smtClean="0">
                <a:latin typeface="Calibri" charset="0"/>
              </a:rPr>
              <a:t> </a:t>
            </a:r>
            <a:r>
              <a:rPr lang="en-US" dirty="0" smtClean="0">
                <a:latin typeface="Calibri" charset="0"/>
              </a:rPr>
              <a:t>Lecture 41</a:t>
            </a:r>
          </a:p>
          <a:p>
            <a:r>
              <a:rPr lang="en-US" dirty="0" smtClean="0">
                <a:latin typeface="Calibri" charset="0"/>
              </a:rPr>
              <a:t>48, [[48]], 4,0,0</a:t>
            </a:r>
          </a:p>
          <a:p>
            <a:r>
              <a:rPr lang="en-US" dirty="0" smtClean="0">
                <a:latin typeface="Calibri" charset="0"/>
              </a:rPr>
              <a:t>________________________________</a:t>
            </a:r>
          </a:p>
          <a:p>
            <a:r>
              <a:rPr lang="en-US" b="1" dirty="0" smtClean="0">
                <a:latin typeface="Calibri" charset="0"/>
              </a:rPr>
              <a:t>Fall</a:t>
            </a:r>
            <a:r>
              <a:rPr lang="en-US" b="1" baseline="0" dirty="0" smtClean="0">
                <a:latin typeface="Calibri" charset="0"/>
              </a:rPr>
              <a:t> 2011 Comments</a:t>
            </a:r>
            <a:endParaRPr lang="en-US" b="1" dirty="0" smtClean="0">
              <a:latin typeface="Calibri" charset="0"/>
            </a:endParaRPr>
          </a:p>
          <a:p>
            <a:r>
              <a:rPr lang="en-US" dirty="0" smtClean="0">
                <a:latin typeface="Calibri" charset="0"/>
              </a:rPr>
              <a:t>Even</a:t>
            </a:r>
            <a:r>
              <a:rPr lang="en-US" baseline="0" dirty="0" smtClean="0">
                <a:latin typeface="Calibri" charset="0"/>
              </a:rPr>
              <a:t> though we had effectively answered this question at the end of last class, it’s a good one, and confronts students with what I *mean* by 4-vector. (Note that there’s a “hint” slide coming up next, though it’s a little too abstract to really help them much). The one student who voted C said “I think it’s no but cannot say why” </a:t>
            </a:r>
            <a:r>
              <a:rPr lang="en-US" baseline="0" dirty="0" smtClean="0">
                <a:latin typeface="Calibri" charset="0"/>
                <a:sym typeface="Wingdings"/>
              </a:rPr>
              <a:t> </a:t>
            </a:r>
          </a:p>
          <a:p>
            <a:endParaRPr lang="en-US" baseline="0" dirty="0" smtClean="0">
              <a:latin typeface="Calibri" charset="0"/>
              <a:sym typeface="Wingdings"/>
            </a:endParaRPr>
          </a:p>
          <a:p>
            <a:r>
              <a:rPr lang="en-US" baseline="0" dirty="0" smtClean="0">
                <a:latin typeface="Calibri" charset="0"/>
                <a:sym typeface="Wingdings"/>
              </a:rPr>
              <a:t>The next slide (and one coming up 2 further) are my explanations – but a student mostly came up with it in class. He pointed to the Lorentz transformations, and focused his attention on the 0 component. He couldn’t articulate it clearly, but he was noticing that “c” in one frame was turning into something more complicated in another frame, yet from the form in THIS slide, it really looks like the 0</a:t>
            </a:r>
            <a:r>
              <a:rPr lang="en-US" baseline="30000" dirty="0" smtClean="0">
                <a:latin typeface="Calibri" charset="0"/>
                <a:sym typeface="Wingdings"/>
              </a:rPr>
              <a:t>th</a:t>
            </a:r>
            <a:r>
              <a:rPr lang="en-US" baseline="0" dirty="0" smtClean="0">
                <a:latin typeface="Calibri" charset="0"/>
                <a:sym typeface="Wingdings"/>
              </a:rPr>
              <a:t> component would need to be some sort of frame invariant?! </a:t>
            </a:r>
          </a:p>
          <a:p>
            <a:endParaRPr lang="en-US" baseline="0" dirty="0" smtClean="0">
              <a:latin typeface="Calibri" charset="0"/>
              <a:sym typeface="Wingdings"/>
            </a:endParaRPr>
          </a:p>
          <a:p>
            <a:r>
              <a:rPr lang="en-US" baseline="0" dirty="0" smtClean="0">
                <a:latin typeface="Calibri" charset="0"/>
                <a:sym typeface="Wingdings"/>
              </a:rPr>
              <a:t>The answer is a clear no – one way to see it is that this beast here is delta </a:t>
            </a:r>
            <a:r>
              <a:rPr lang="en-US" baseline="0" dirty="0" err="1" smtClean="0">
                <a:latin typeface="Calibri" charset="0"/>
                <a:sym typeface="Wingdings"/>
              </a:rPr>
              <a:t>x^mu</a:t>
            </a:r>
            <a:r>
              <a:rPr lang="en-US" baseline="0" dirty="0" smtClean="0">
                <a:latin typeface="Calibri" charset="0"/>
                <a:sym typeface="Wingdings"/>
              </a:rPr>
              <a:t> / delta t, it’s a </a:t>
            </a:r>
            <a:r>
              <a:rPr lang="en-US" baseline="0" dirty="0" err="1" smtClean="0">
                <a:latin typeface="Calibri" charset="0"/>
                <a:sym typeface="Wingdings"/>
              </a:rPr>
              <a:t>contravariant</a:t>
            </a:r>
            <a:r>
              <a:rPr lang="en-US" baseline="0" dirty="0" smtClean="0">
                <a:latin typeface="Calibri" charset="0"/>
                <a:sym typeface="Wingdings"/>
              </a:rPr>
              <a:t> 4-fector divided by something which is NOT frame invariant. Another is to think about what we KNOW about u in other frames (we worked out velocity addition last class), and it certainly is NOT what the Lorentz transformation would give us. </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Notes</a:t>
            </a: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Lots of students were confused on how a 3-component object could be a four-vector.  Other were confused how it couldn't be, since position is. </a:t>
            </a:r>
            <a:r>
              <a:rPr lang="en-US" sz="1200" b="0" kern="1200" dirty="0" smtClean="0">
                <a:solidFill>
                  <a:schemeClr val="tx1"/>
                </a:solidFill>
                <a:latin typeface="+mn-lt"/>
                <a:ea typeface="ＭＳ Ｐゴシック" pitchFamily="-106" charset="-128"/>
                <a:cs typeface="ＭＳ Ｐゴシック" pitchFamily="-106" charset="-128"/>
              </a:rPr>
              <a:t>(2nd</a:t>
            </a:r>
            <a:r>
              <a:rPr lang="en-US" sz="1200" b="0" kern="1200" baseline="0" dirty="0" smtClean="0">
                <a:solidFill>
                  <a:schemeClr val="tx1"/>
                </a:solidFill>
                <a:latin typeface="+mn-lt"/>
                <a:ea typeface="ＭＳ Ｐゴシック" pitchFamily="-106" charset="-128"/>
                <a:cs typeface="ＭＳ Ｐゴシック" pitchFamily="-106" charset="-128"/>
              </a:rPr>
              <a:t> </a:t>
            </a:r>
            <a:r>
              <a:rPr lang="en-US" sz="1200" b="0" kern="1200" baseline="0" dirty="0" smtClean="0">
                <a:solidFill>
                  <a:schemeClr val="tx1"/>
                </a:solidFill>
                <a:latin typeface="+mn-lt"/>
                <a:ea typeface="ＭＳ Ｐゴシック" pitchFamily="-106" charset="-128"/>
                <a:cs typeface="ＭＳ Ｐゴシック" pitchFamily="-106" charset="-128"/>
              </a:rPr>
              <a:t>part) Few students knew the right approach here, i.e. check the transformation.  When they were </a:t>
            </a:r>
            <a:r>
              <a:rPr lang="en-US" sz="1200" b="0" kern="1200" baseline="0" dirty="0" smtClean="0">
                <a:solidFill>
                  <a:schemeClr val="tx1"/>
                </a:solidFill>
                <a:latin typeface="+mn-lt"/>
                <a:ea typeface="ＭＳ Ｐゴシック" pitchFamily="-106" charset="-128"/>
                <a:cs typeface="ＭＳ Ｐゴシック" pitchFamily="-106" charset="-128"/>
              </a:rPr>
              <a:t>pushed in </a:t>
            </a:r>
            <a:r>
              <a:rPr lang="en-US" sz="1200" b="0" kern="1200" baseline="0" dirty="0" smtClean="0">
                <a:solidFill>
                  <a:schemeClr val="tx1"/>
                </a:solidFill>
                <a:latin typeface="+mn-lt"/>
                <a:ea typeface="ＭＳ Ｐゴシック" pitchFamily="-106" charset="-128"/>
                <a:cs typeface="ＭＳ Ｐゴシック" pitchFamily="-106" charset="-128"/>
              </a:rPr>
              <a:t>that direction, some students immediately tried to expand everything out in v's (as opposed to leaving gammas and betas), and got bogged down in algebra.</a:t>
            </a:r>
            <a:endParaRPr lang="en-US" dirty="0" smtClean="0">
              <a:latin typeface="Calibri" charset="0"/>
            </a:endParaRPr>
          </a:p>
          <a:p>
            <a:endParaRPr lang="en-US" dirty="0" smtClean="0">
              <a:latin typeface="Calibri" charset="0"/>
            </a:endParaRPr>
          </a:p>
          <a:p>
            <a:r>
              <a:rPr lang="en-US" dirty="0" smtClean="0">
                <a:latin typeface="Calibri" charset="0"/>
              </a:rPr>
              <a:t>================================</a:t>
            </a:r>
          </a:p>
          <a:p>
            <a:r>
              <a:rPr lang="en-US" dirty="0" smtClean="0">
                <a:latin typeface="Calibri" charset="0"/>
              </a:rPr>
              <a:t>Written</a:t>
            </a:r>
            <a:r>
              <a:rPr lang="en-US" baseline="0" dirty="0" smtClean="0">
                <a:latin typeface="Calibri" charset="0"/>
              </a:rPr>
              <a:t> by SJP in PHYS 3320 Fa11</a:t>
            </a:r>
          </a:p>
          <a:p>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20F6451-FF86-E342-B05D-3AB78F660851}" type="slidenum">
              <a:rPr lang="en-US">
                <a:latin typeface="Calibri" charset="0"/>
              </a:rPr>
              <a:pPr eaLnBrk="1" hangingPunct="1"/>
              <a:t>20</a:t>
            </a:fld>
            <a:endParaRPr lang="en-US">
              <a:latin typeface="Calibri"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Answer to previous</a:t>
            </a:r>
            <a:r>
              <a:rPr lang="en-US" baseline="0" dirty="0" smtClean="0">
                <a:latin typeface="Calibri" charset="0"/>
              </a:rPr>
              <a:t> slide</a:t>
            </a:r>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latin typeface="Calibri" charset="0"/>
              </a:rPr>
              <a:t>Fall 2011 Comments</a:t>
            </a:r>
            <a:endParaRPr lang="en-US" dirty="0" smtClean="0">
              <a:latin typeface="Calibri" charset="0"/>
            </a:endParaRPr>
          </a:p>
          <a:p>
            <a:r>
              <a:rPr lang="en-US" dirty="0" smtClean="0">
                <a:latin typeface="Calibri" charset="0"/>
              </a:rPr>
              <a:t>SJP: I wanted to emphasize the answer, and the “x through the mu” is to explicitly point out that you should not just label</a:t>
            </a:r>
            <a:r>
              <a:rPr lang="en-US" baseline="0" dirty="0" smtClean="0">
                <a:latin typeface="Calibri" charset="0"/>
              </a:rPr>
              <a:t> any arbitrary collection of 4-things AS THOUGH it</a:t>
            </a:r>
            <a:r>
              <a:rPr lang="en-US" baseline="0" dirty="0" smtClean="0">
                <a:latin typeface="Calibri" charset="0"/>
              </a:rPr>
              <a:t> were </a:t>
            </a:r>
            <a:r>
              <a:rPr lang="en-US" baseline="0" dirty="0" smtClean="0">
                <a:latin typeface="Calibri" charset="0"/>
              </a:rPr>
              <a:t>a contravariant 4-vector. The “superscript mu” notation should be reserved for things we know are </a:t>
            </a:r>
            <a:r>
              <a:rPr lang="en-US" baseline="0" dirty="0" err="1" smtClean="0">
                <a:latin typeface="Calibri" charset="0"/>
              </a:rPr>
              <a:t>contravariant</a:t>
            </a:r>
            <a:r>
              <a:rPr lang="en-US" baseline="0" dirty="0" smtClean="0">
                <a:latin typeface="Calibri" charset="0"/>
              </a:rPr>
              <a:t>! </a:t>
            </a:r>
          </a:p>
          <a:p>
            <a:r>
              <a:rPr lang="en-US" baseline="0" dirty="0" smtClean="0">
                <a:latin typeface="Calibri" charset="0"/>
              </a:rPr>
              <a:t>So e.g. I mentioned that I can write a column vector of c, my age, the price of gas, and the speed of an object. This is a column with 4 entries, but that doesn’t make it a 4-vector, because another inertial observer will not measure different components based on the Lorentz transformation matrix! </a:t>
            </a:r>
          </a:p>
          <a:p>
            <a:endParaRPr lang="en-US" baseline="0" dirty="0" smtClean="0">
              <a:latin typeface="Calibri" charset="0"/>
            </a:endParaRPr>
          </a:p>
          <a:p>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MATH/PHYSICS</a:t>
            </a:r>
          </a:p>
          <a:p>
            <a:r>
              <a:rPr lang="en-US" baseline="0" dirty="0" smtClean="0"/>
              <a:t>Correct Answer(s) A, A, A</a:t>
            </a:r>
          </a:p>
          <a:p>
            <a:r>
              <a:rPr lang="en-US" baseline="0" dirty="0" smtClean="0"/>
              <a:t>______________________________</a:t>
            </a:r>
          </a:p>
          <a:p>
            <a:r>
              <a:rPr lang="en-US" baseline="0" dirty="0" smtClean="0"/>
              <a:t>Physics 3320 Sp12 (MD) Lecture 31</a:t>
            </a:r>
          </a:p>
          <a:p>
            <a:r>
              <a:rPr lang="en-US" baseline="0" dirty="0" smtClean="0"/>
              <a:t>Top Question:</a:t>
            </a:r>
          </a:p>
          <a:p>
            <a:r>
              <a:rPr lang="en-US" baseline="0" dirty="0" smtClean="0"/>
              <a:t>[[85]], 4, 11, 0</a:t>
            </a:r>
          </a:p>
          <a:p>
            <a:r>
              <a:rPr lang="en-US" baseline="0" dirty="0" smtClean="0"/>
              <a:t>Middle Question</a:t>
            </a:r>
          </a:p>
          <a:p>
            <a:r>
              <a:rPr lang="en-US" baseline="0" dirty="0" smtClean="0"/>
              <a:t>[[96]], 0, 4</a:t>
            </a:r>
          </a:p>
          <a:p>
            <a:r>
              <a:rPr lang="en-US" dirty="0" smtClean="0"/>
              <a:t>Bottom Question</a:t>
            </a:r>
          </a:p>
          <a:p>
            <a:r>
              <a:rPr lang="en-US" dirty="0" smtClean="0"/>
              <a:t>[[85]],</a:t>
            </a:r>
            <a:r>
              <a:rPr lang="en-US" baseline="0" dirty="0" smtClean="0"/>
              <a:t> 4, 0, 11</a:t>
            </a:r>
          </a:p>
          <a:p>
            <a:r>
              <a:rPr lang="en-US" baseline="0" dirty="0" smtClean="0"/>
              <a:t>_____________________________</a:t>
            </a:r>
          </a:p>
          <a:p>
            <a:r>
              <a:rPr lang="en-US" b="1" baseline="0" dirty="0" smtClean="0"/>
              <a:t>Spring 2012 Comments</a:t>
            </a:r>
            <a:endParaRPr lang="en-US" b="0" baseline="0" dirty="0" smtClean="0"/>
          </a:p>
          <a:p>
            <a:endParaRPr lang="en-US" b="0" baseline="0" dirty="0" smtClean="0"/>
          </a:p>
          <a:p>
            <a:r>
              <a:rPr lang="en-US" b="0" baseline="0" dirty="0" smtClean="0"/>
              <a:t>Think this is a case where students know what the correct answer is, but don’t necessarily believe it, or understand completely why they should believe it other than it is the authoritative answer. </a:t>
            </a:r>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FCC47363-75D0-104C-AA26-BD02EF2AF77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934231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02BA4BC-5DCE-CD4C-961E-F422A6244ED3}" type="slidenum">
              <a:rPr lang="en-US">
                <a:latin typeface="Calibri" charset="0"/>
              </a:rPr>
              <a:pPr eaLnBrk="1" hangingPunct="1"/>
              <a:t>21</a:t>
            </a:fld>
            <a:endParaRPr lang="en-US">
              <a:latin typeface="Calibri"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Correct Answer: A</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Physics 3320 Fa11 (SJP) Lecture 41</a:t>
            </a:r>
          </a:p>
          <a:p>
            <a:r>
              <a:rPr lang="en-US" dirty="0" smtClean="0">
                <a:latin typeface="Calibri" charset="0"/>
              </a:rPr>
              <a:t>[[100]], 0, 0, 0, 0</a:t>
            </a:r>
          </a:p>
          <a:p>
            <a:endParaRPr lang="en-US" dirty="0" smtClean="0">
              <a:latin typeface="Calibri" charset="0"/>
            </a:endParaRPr>
          </a:p>
          <a:p>
            <a:r>
              <a:rPr lang="en-US" dirty="0" smtClean="0">
                <a:latin typeface="Calibri" charset="0"/>
              </a:rPr>
              <a:t>Looks good,</a:t>
            </a:r>
            <a:r>
              <a:rPr lang="en-US" baseline="0" dirty="0" smtClean="0">
                <a:latin typeface="Calibri" charset="0"/>
              </a:rPr>
              <a:t> students were pretty comfortable with this.  I pushed them to define “delta tau”, and got the usual “it’s the time interval measured in a frame where you can use just one clock”, which led to the next question….</a:t>
            </a:r>
          </a:p>
          <a:p>
            <a:endParaRPr lang="en-US" baseline="0" dirty="0" smtClean="0">
              <a:latin typeface="Calibri" charset="0"/>
            </a:endParaRPr>
          </a:p>
          <a:p>
            <a:r>
              <a:rPr lang="en-US" baseline="0" dirty="0" smtClean="0">
                <a:latin typeface="Calibri" charset="0"/>
              </a:rPr>
              <a:t>Notes</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Think the order of presentation (that it immediately follows the trick question and an incorrect expression) might have been too suggestive.</a:t>
            </a:r>
          </a:p>
          <a:p>
            <a:endParaRPr lang="en-US" sz="1200" b="1"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Most students near me thought "The last one was wrong, so this one should be correct" and didn't put too much effort into it. Others remarked it seemed reasonable because </a:t>
            </a:r>
            <a:r>
              <a:rPr lang="en-US" sz="1200" b="0" kern="1200" dirty="0" err="1" smtClean="0">
                <a:solidFill>
                  <a:schemeClr val="tx1"/>
                </a:solidFill>
                <a:latin typeface="+mn-lt"/>
                <a:ea typeface="ＭＳ Ｐゴシック" pitchFamily="-106" charset="-128"/>
                <a:cs typeface="ＭＳ Ｐゴシック" pitchFamily="-106" charset="-128"/>
              </a:rPr>
              <a:t>delta_tau</a:t>
            </a:r>
            <a:r>
              <a:rPr lang="en-US" sz="1200" b="0" kern="1200" dirty="0" smtClean="0">
                <a:solidFill>
                  <a:schemeClr val="tx1"/>
                </a:solidFill>
                <a:latin typeface="+mn-lt"/>
                <a:ea typeface="ＭＳ Ｐゴシック" pitchFamily="-106" charset="-128"/>
                <a:cs typeface="ＭＳ Ｐゴシック" pitchFamily="-106" charset="-128"/>
              </a:rPr>
              <a:t> invariant, until </a:t>
            </a:r>
            <a:r>
              <a:rPr lang="en-US" sz="1200" b="0" kern="1200" dirty="0" err="1" smtClean="0">
                <a:solidFill>
                  <a:schemeClr val="tx1"/>
                </a:solidFill>
                <a:latin typeface="+mn-lt"/>
                <a:ea typeface="ＭＳ Ｐゴシック" pitchFamily="-106" charset="-128"/>
                <a:cs typeface="ＭＳ Ｐゴシック" pitchFamily="-106" charset="-128"/>
              </a:rPr>
              <a:t>delta_t</a:t>
            </a:r>
            <a:r>
              <a:rPr lang="en-US" sz="1200" b="0" kern="1200" dirty="0" smtClean="0">
                <a:solidFill>
                  <a:schemeClr val="tx1"/>
                </a:solidFill>
                <a:latin typeface="+mn-lt"/>
                <a:ea typeface="ＭＳ Ｐゴシック" pitchFamily="-106" charset="-128"/>
                <a:cs typeface="ＭＳ Ｐゴシック" pitchFamily="-106" charset="-128"/>
              </a:rPr>
              <a:t>.</a:t>
            </a:r>
          </a:p>
          <a:p>
            <a:endParaRPr lang="en-US" dirty="0" smtClean="0">
              <a:latin typeface="Calibri" charset="0"/>
            </a:endParaRPr>
          </a:p>
          <a:p>
            <a:r>
              <a:rPr lang="en-US" dirty="0" smtClean="0">
                <a:latin typeface="Calibri" charset="0"/>
              </a:rPr>
              <a:t>==============================</a:t>
            </a:r>
          </a:p>
          <a:p>
            <a:r>
              <a:rPr lang="en-US" dirty="0" smtClean="0">
                <a:latin typeface="Calibri" charset="0"/>
              </a:rPr>
              <a:t>Written</a:t>
            </a:r>
            <a:r>
              <a:rPr lang="en-US" baseline="0" dirty="0" smtClean="0">
                <a:latin typeface="Calibri" charset="0"/>
              </a:rPr>
              <a:t> by SJP in PHYS 3320 Fa11</a:t>
            </a:r>
          </a:p>
          <a:p>
            <a:endParaRPr lang="en-US" dirty="0" smtClean="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1CB389-299C-3643-B6E3-5736BB8C0720}" type="slidenum">
              <a:rPr lang="en-US">
                <a:latin typeface="Calibri" charset="0"/>
              </a:rPr>
              <a:pPr eaLnBrk="1" hangingPunct="1"/>
              <a:t>22</a:t>
            </a:fld>
            <a:endParaRPr lang="en-US">
              <a:latin typeface="Calibri"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Class:</a:t>
            </a:r>
            <a:r>
              <a:rPr lang="en-US" baseline="0" dirty="0" smtClean="0">
                <a:latin typeface="Calibri" charset="0"/>
              </a:rPr>
              <a:t>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Correct Answer: A</a:t>
            </a:r>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Physics 3320 Fa11 (SJP)</a:t>
            </a:r>
            <a:r>
              <a:rPr lang="en-US" baseline="0" dirty="0" smtClean="0">
                <a:latin typeface="Calibri" charset="0"/>
              </a:rPr>
              <a:t> </a:t>
            </a:r>
            <a:r>
              <a:rPr lang="en-US" dirty="0" smtClean="0">
                <a:latin typeface="Calibri" charset="0"/>
              </a:rPr>
              <a:t>Lecture 41</a:t>
            </a:r>
          </a:p>
          <a:p>
            <a:r>
              <a:rPr lang="en-US" dirty="0" smtClean="0">
                <a:latin typeface="Calibri" charset="0"/>
              </a:rPr>
              <a:t>[[50]],</a:t>
            </a:r>
            <a:r>
              <a:rPr lang="en-US" baseline="0" dirty="0" smtClean="0">
                <a:latin typeface="Calibri" charset="0"/>
              </a:rPr>
              <a:t> 38, 13</a:t>
            </a:r>
          </a:p>
          <a:p>
            <a:r>
              <a:rPr lang="en-US" baseline="0" dirty="0" smtClean="0">
                <a:latin typeface="Calibri" charset="0"/>
              </a:rPr>
              <a:t>________________________________</a:t>
            </a:r>
          </a:p>
          <a:p>
            <a:r>
              <a:rPr lang="en-US" b="1" baseline="0" dirty="0" smtClean="0">
                <a:latin typeface="Calibri" charset="0"/>
              </a:rPr>
              <a:t>Fall 2011 Comments</a:t>
            </a:r>
          </a:p>
          <a:p>
            <a:r>
              <a:rPr lang="en-US" baseline="0" dirty="0" smtClean="0">
                <a:latin typeface="Calibri" charset="0"/>
              </a:rPr>
              <a:t>Great question! Lots of discussion, they really had to think about this. I pointed out first (before they even started voting) that the first line makes it APPARENT (manifest) that whatever I’m defining is frame independent. And the second line was (I thought) equivalent. But some students didn’t see that – they argued that delta t (and delta x, </a:t>
            </a:r>
            <a:r>
              <a:rPr lang="en-US" baseline="0" dirty="0" err="1" smtClean="0">
                <a:latin typeface="Calibri" charset="0"/>
              </a:rPr>
              <a:t>etc</a:t>
            </a:r>
            <a:r>
              <a:rPr lang="en-US" baseline="0" dirty="0" smtClean="0">
                <a:latin typeface="Calibri" charset="0"/>
              </a:rPr>
              <a:t>) are frame dependent, so the second line looked “frame dependent” to them! Others could not see, even if they agreed first line = second line, that second line gives you c delta tau in the “one observer” frame. </a:t>
            </a:r>
          </a:p>
          <a:p>
            <a:r>
              <a:rPr lang="en-US" baseline="0" dirty="0" smtClean="0">
                <a:latin typeface="Calibri" charset="0"/>
              </a:rPr>
              <a:t>This is one of those things that Griffiths defines, students read through it quickly without asking themselves “why is this the same old proper time that we defined before without using this fancy notation”. </a:t>
            </a:r>
          </a:p>
          <a:p>
            <a:endParaRPr lang="en-US" baseline="0" dirty="0" smtClean="0">
              <a:latin typeface="Calibri" charset="0"/>
            </a:endParaRPr>
          </a:p>
          <a:p>
            <a:r>
              <a:rPr lang="en-US" sz="1200" kern="1200" dirty="0" smtClean="0">
                <a:solidFill>
                  <a:schemeClr val="tx1"/>
                </a:solidFill>
                <a:latin typeface="+mn-lt"/>
                <a:ea typeface="ＭＳ Ｐゴシック" pitchFamily="-106" charset="-128"/>
                <a:cs typeface="ＭＳ Ｐゴシック" pitchFamily="-106" charset="-128"/>
              </a:rPr>
              <a:t>Notes</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1"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Discussion nearby was pretty clear that it yields the proper time when there’s no spatial displacement, but there seemed to be some confusion when one student points out there could be a frame where the spatial displacement between the two events is non-zero.  This also </a:t>
            </a:r>
            <a:r>
              <a:rPr lang="en-US" sz="1200" kern="1200" dirty="0" smtClean="0">
                <a:solidFill>
                  <a:schemeClr val="tx1"/>
                </a:solidFill>
                <a:latin typeface="+mn-lt"/>
                <a:ea typeface="ＭＳ Ｐゴシック" pitchFamily="-106" charset="-128"/>
                <a:cs typeface="ＭＳ Ｐゴシック" pitchFamily="-106" charset="-128"/>
              </a:rPr>
              <a:t>came </a:t>
            </a:r>
            <a:r>
              <a:rPr lang="en-US" sz="1200" kern="1200" dirty="0" smtClean="0">
                <a:solidFill>
                  <a:schemeClr val="tx1"/>
                </a:solidFill>
                <a:latin typeface="+mn-lt"/>
                <a:ea typeface="ＭＳ Ｐゴシック" pitchFamily="-106" charset="-128"/>
                <a:cs typeface="ＭＳ Ｐゴシック" pitchFamily="-106" charset="-128"/>
              </a:rPr>
              <a:t>up in the ensuing discussion, one student says he doesn’t like the delta_t^2 term, because that’s not frame invariant, and Steve points out that every one of the terms is not frame invariant.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Most students were struggling with the definition of proper time.  Paul brought up the fact that the interval could be positive, thus proper time imaginary.  Students sort of grasped at this idea, "wouldn't v&gt;c?" "outside the light cone" and simultaneity was discussed.  Great segue into interval.</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baseline="0" dirty="0" smtClean="0">
                <a:solidFill>
                  <a:schemeClr val="tx1"/>
                </a:solidFill>
                <a:latin typeface="+mn-lt"/>
                <a:ea typeface="ＭＳ Ｐゴシック" pitchFamily="-106" charset="-128"/>
                <a:cs typeface="ＭＳ Ｐゴシック" pitchFamily="-106" charset="-128"/>
              </a:rPr>
              <a:t>===============================</a:t>
            </a:r>
          </a:p>
          <a:p>
            <a:r>
              <a:rPr lang="en-US" sz="1200" b="0" kern="1200" baseline="0" dirty="0" smtClean="0">
                <a:solidFill>
                  <a:schemeClr val="tx1"/>
                </a:solidFill>
                <a:latin typeface="+mn-lt"/>
                <a:ea typeface="ＭＳ Ｐゴシック" pitchFamily="-106" charset="-128"/>
                <a:cs typeface="ＭＳ Ｐゴシック" pitchFamily="-106" charset="-128"/>
              </a:rPr>
              <a:t>Written by SJP in PHYS 3320 Fa11</a:t>
            </a:r>
          </a:p>
          <a:p>
            <a:endParaRPr lang="en-US" sz="1200" b="0" kern="1200" baseline="0" dirty="0" smtClean="0">
              <a:solidFill>
                <a:schemeClr val="tx1"/>
              </a:solidFill>
              <a:latin typeface="+mn-lt"/>
              <a:ea typeface="ＭＳ Ｐゴシック" pitchFamily="-106" charset="-128"/>
              <a:cs typeface="ＭＳ Ｐゴシック" pitchFamily="-106" charset="-128"/>
            </a:endParaRPr>
          </a:p>
          <a:p>
            <a:endParaRPr lang="en-US" sz="1200" b="0" kern="1200" baseline="0" dirty="0" smtClean="0">
              <a:solidFill>
                <a:schemeClr val="tx1"/>
              </a:solidFill>
              <a:latin typeface="+mn-lt"/>
              <a:ea typeface="ＭＳ Ｐゴシック" pitchFamily="-106" charset="-128"/>
              <a:cs typeface="ＭＳ Ｐゴシック" pitchFamily="-106" charset="-128"/>
            </a:endParaRPr>
          </a:p>
          <a:p>
            <a:endParaRPr lang="en-US" baseline="0" dirty="0" smtClean="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10BB32-BA9F-2E4C-97A9-C8579E544521}" type="slidenum">
              <a:rPr lang="en-US">
                <a:latin typeface="Calibri" charset="0"/>
              </a:rPr>
              <a:pPr eaLnBrk="1" hangingPunct="1"/>
              <a:t>23</a:t>
            </a:fld>
            <a:endParaRPr lang="en-US">
              <a:latin typeface="Calibri"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r>
              <a:rPr lang="en-US" dirty="0" smtClean="0">
                <a:latin typeface="Calibri" charset="0"/>
              </a:rPr>
              <a:t>NOT A CLICKER – POSSIBLE CLASS ACTIVITY</a:t>
            </a:r>
          </a:p>
          <a:p>
            <a:endParaRPr lang="en-US" dirty="0" smtClean="0">
              <a:latin typeface="Calibri" charset="0"/>
            </a:endParaRPr>
          </a:p>
          <a:p>
            <a:r>
              <a:rPr lang="en-US" b="1" dirty="0" smtClean="0">
                <a:latin typeface="Calibri" charset="0"/>
              </a:rPr>
              <a:t>Fall</a:t>
            </a:r>
            <a:r>
              <a:rPr lang="en-US" b="1" baseline="0" dirty="0" smtClean="0">
                <a:latin typeface="Calibri" charset="0"/>
              </a:rPr>
              <a:t> 2011 Comments</a:t>
            </a:r>
            <a:endParaRPr lang="en-US" b="1" dirty="0" smtClean="0">
              <a:latin typeface="Calibri" charset="0"/>
            </a:endParaRPr>
          </a:p>
          <a:p>
            <a:r>
              <a:rPr lang="en-US" dirty="0" smtClean="0">
                <a:latin typeface="Calibri" charset="0"/>
              </a:rPr>
              <a:t>Did not explicitly do this as an activity. </a:t>
            </a:r>
          </a:p>
          <a:p>
            <a:r>
              <a:rPr lang="en-US" dirty="0" smtClean="0">
                <a:latin typeface="Calibri" charset="0"/>
              </a:rPr>
              <a:t>They</a:t>
            </a:r>
            <a:r>
              <a:rPr lang="en-US" baseline="0" dirty="0" smtClean="0">
                <a:latin typeface="Calibri" charset="0"/>
              </a:rPr>
              <a:t> pretty much did this/talked about this in the previous slide, but we talked MORE about it… </a:t>
            </a:r>
          </a:p>
          <a:p>
            <a:endParaRPr lang="en-US" baseline="0" dirty="0">
              <a:latin typeface="Calibri" charset="0"/>
            </a:endParaRPr>
          </a:p>
          <a:p>
            <a:r>
              <a:rPr lang="en-US" baseline="0" dirty="0" smtClean="0">
                <a:latin typeface="Calibri" charset="0"/>
              </a:rPr>
              <a:t>=============================</a:t>
            </a:r>
          </a:p>
          <a:p>
            <a:r>
              <a:rPr lang="en-US" baseline="0" dirty="0" smtClean="0">
                <a:latin typeface="Calibri" charset="0"/>
              </a:rPr>
              <a:t>Written by SJP in PHYS 3320 Fa11</a:t>
            </a:r>
          </a:p>
          <a:p>
            <a:endParaRPr lang="en-US" baseline="0" dirty="0" smtClean="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 Answer: B</a:t>
            </a:r>
          </a:p>
          <a:p>
            <a:r>
              <a:rPr lang="en-US" dirty="0" smtClean="0"/>
              <a:t>_________________________________</a:t>
            </a:r>
          </a:p>
          <a:p>
            <a:r>
              <a:rPr lang="en-US" dirty="0" smtClean="0"/>
              <a:t>Physics 3320 Fa11 (SJP) Lecture #42 </a:t>
            </a:r>
          </a:p>
          <a:p>
            <a:r>
              <a:rPr lang="en-US" dirty="0" smtClean="0"/>
              <a:t>15, [[85]]</a:t>
            </a:r>
          </a:p>
          <a:p>
            <a:r>
              <a:rPr lang="en-US" dirty="0" smtClean="0"/>
              <a:t>_________________________________</a:t>
            </a:r>
          </a:p>
          <a:p>
            <a:r>
              <a:rPr lang="en-US" b="1" dirty="0" smtClean="0"/>
              <a:t>Fall 2011 Comments</a:t>
            </a:r>
          </a:p>
          <a:p>
            <a:r>
              <a:rPr lang="en-US" dirty="0" smtClean="0"/>
              <a:t>(This was </a:t>
            </a:r>
            <a:r>
              <a:rPr lang="en-US" dirty="0" err="1" smtClean="0"/>
              <a:t>preclass</a:t>
            </a:r>
            <a:r>
              <a:rPr lang="en-US" dirty="0" smtClean="0"/>
              <a:t>.</a:t>
            </a:r>
            <a:r>
              <a:rPr lang="en-US" baseline="0" dirty="0" smtClean="0"/>
              <a:t> As I talked through the blackboard review of invariants, it shifted from about 65% correct to about 85% correct). Student reasoning, however, was NOT the simple use of “Interval is invariant, so it can’t be positive for one observer and negative for another”, which is how I was thinking about it. Several students gave long (</a:t>
            </a:r>
            <a:r>
              <a:rPr lang="en-US" baseline="0" dirty="0" smtClean="0"/>
              <a:t>and </a:t>
            </a:r>
            <a:r>
              <a:rPr lang="en-US" baseline="0" dirty="0" smtClean="0"/>
              <a:t>rather complicated) answers in which they basically argued that no, it can’t be simultaneous, because… it can’t be. They just “knew” it, they were thinking about transformations in their head, or trying to, and couldn’t make it come out simultaneous. Several were focusing on the “it’s at one place in frame S” bit, but e.g. one student thought that meant it must ALSO be at the same place in frame S’ (!) and another thought you could get them “closer and closer together in time, but never simultaneous” (Which I disagree with when I look at a Minkowski diagram and consider the hyperbole of “reachable”</a:t>
            </a:r>
            <a:r>
              <a:rPr lang="en-US" baseline="0" dirty="0" smtClean="0"/>
              <a:t> delta </a:t>
            </a:r>
            <a:r>
              <a:rPr lang="en-US" baseline="0" dirty="0" smtClean="0"/>
              <a:t>t, delta x pairs, I think delta t is LONGER in other frames, the rest frame, S here, gives the proper time which is </a:t>
            </a:r>
            <a:r>
              <a:rPr lang="en-US" baseline="0" dirty="0" smtClean="0"/>
              <a:t>shortest.) </a:t>
            </a:r>
            <a:endParaRPr lang="en-US" baseline="0" dirty="0" smtClean="0"/>
          </a:p>
          <a:p>
            <a:endParaRPr lang="en-US" baseline="0" dirty="0" smtClean="0"/>
          </a:p>
          <a:p>
            <a:r>
              <a:rPr lang="en-US" baseline="0" dirty="0" smtClean="0"/>
              <a:t>The invariant intervals I = -c^2 delta t^2 + d^2.  If d=0 in my frame, then I is negative. It’s invariant, so must be negative for ALL observers. So Charlie cannot seem the events simultaneous (which would give an I &gt;=0) </a:t>
            </a:r>
            <a:endParaRPr lang="en-US" baseline="0" dirty="0" smtClean="0"/>
          </a:p>
          <a:p>
            <a:endParaRPr lang="en-US" dirty="0" smtClean="0"/>
          </a:p>
          <a:p>
            <a:endParaRPr lang="en-US" dirty="0" smtClean="0"/>
          </a:p>
          <a:p>
            <a:r>
              <a:rPr lang="en-US" dirty="0" smtClean="0"/>
              <a:t>================================</a:t>
            </a:r>
          </a:p>
          <a:p>
            <a:r>
              <a:rPr lang="en-US" dirty="0" smtClean="0"/>
              <a:t>Written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0500744"/>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FBD544A0-2760-724A-9EBE-172A9D20ED9B}" type="slidenum">
              <a:rPr lang="en-US">
                <a:solidFill>
                  <a:srgbClr val="000000"/>
                </a:solidFill>
                <a:latin typeface="Calibri" charset="0"/>
                <a:ea typeface="ＭＳ Ｐゴシック" charset="-128"/>
                <a:cs typeface="ＭＳ Ｐゴシック" charset="-128"/>
              </a:rPr>
              <a:pPr/>
              <a:t>25</a:t>
            </a:fld>
            <a:endParaRPr lang="en-US">
              <a:solidFill>
                <a:srgbClr val="000000"/>
              </a:solidFill>
              <a:latin typeface="Calibri" charset="0"/>
              <a:ea typeface="ＭＳ Ｐゴシック" charset="-128"/>
              <a:cs typeface="ＭＳ Ｐゴシック" charset="-128"/>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a:t>
            </a:r>
            <a:r>
              <a:rPr lang="en-US" baseline="0" dirty="0" smtClean="0"/>
              <a:t> MATH/PHYSICS</a:t>
            </a:r>
            <a:br>
              <a:rPr lang="en-US" baseline="0" dirty="0" smtClean="0"/>
            </a:br>
            <a:r>
              <a:rPr lang="en-US" baseline="0" dirty="0" smtClean="0"/>
              <a:t>Correct Answer: B</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a:t>
            </a:r>
            <a:r>
              <a:rPr lang="en-US" baseline="0" dirty="0" smtClean="0"/>
              <a:t> </a:t>
            </a:r>
            <a:r>
              <a:rPr lang="en-US" dirty="0" smtClean="0"/>
              <a:t>Lecture #42</a:t>
            </a:r>
            <a:endParaRPr lang="en-US" dirty="0" smtClean="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10, [[45]], 20, 0, 25</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Sp12 (MD)</a:t>
            </a:r>
            <a:r>
              <a:rPr lang="en-US" baseline="0" dirty="0" smtClean="0"/>
              <a:t> Lecture</a:t>
            </a:r>
            <a:r>
              <a:rPr lang="en-US" baseline="0" dirty="0" smtClean="0"/>
              <a:t> 44</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Before Discussion: 12, [[6]], 59, 12, 12</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After Discussion:     0 , [[91]],</a:t>
            </a:r>
            <a:r>
              <a:rPr lang="en-US" baseline="0" dirty="0" smtClean="0">
                <a:ea typeface="ＭＳ Ｐゴシック" charset="-128"/>
                <a:cs typeface="ＭＳ Ｐゴシック" charset="-128"/>
              </a:rPr>
              <a:t> 0, 4, 4</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_________________________________</a:t>
            </a:r>
          </a:p>
          <a:p>
            <a:r>
              <a:rPr lang="en-US" b="1" dirty="0" smtClean="0">
                <a:ea typeface="ＭＳ Ｐゴシック" charset="-128"/>
                <a:cs typeface="ＭＳ Ｐゴシック" charset="-128"/>
              </a:rPr>
              <a:t>Fall</a:t>
            </a:r>
            <a:r>
              <a:rPr lang="en-US" b="1" baseline="0" dirty="0" smtClean="0">
                <a:ea typeface="ＭＳ Ｐゴシック" charset="-128"/>
                <a:cs typeface="ＭＳ Ｐゴシック" charset="-128"/>
              </a:rPr>
              <a:t> 2011 Comments</a:t>
            </a:r>
            <a:endParaRPr lang="en-US" b="1" dirty="0" smtClean="0">
              <a:ea typeface="ＭＳ Ｐゴシック" charset="-128"/>
              <a:cs typeface="ＭＳ Ｐゴシック" charset="-128"/>
            </a:endParaRPr>
          </a:p>
          <a:p>
            <a:r>
              <a:rPr lang="en-US" dirty="0" smtClean="0">
                <a:ea typeface="ＭＳ Ｐゴシック" charset="-128"/>
                <a:cs typeface="ＭＳ Ｐゴシック" charset="-128"/>
              </a:rPr>
              <a:t>Good question, glad</a:t>
            </a:r>
            <a:r>
              <a:rPr lang="en-US" baseline="0" dirty="0" smtClean="0">
                <a:ea typeface="ＭＳ Ｐゴシック" charset="-128"/>
                <a:cs typeface="ＭＳ Ｐゴシック" charset="-128"/>
              </a:rPr>
              <a:t> I let them work on it.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Some students were</a:t>
            </a:r>
            <a:r>
              <a:rPr lang="en-US" baseline="0" dirty="0" smtClean="0">
                <a:ea typeface="ＭＳ Ｐゴシック" charset="-128"/>
                <a:cs typeface="ＭＳ Ｐゴシック" charset="-128"/>
              </a:rPr>
              <a:t> confused by the complicated language, I clarified that the words “invariant length squared of the 4-velocity” LITERALLY MEANS eta(mu) eta(mu)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I animated this and set them working, and only showed the answers after they’d been working for a minute. Many got “E”, some with explicit “gamma’s” out front</a:t>
            </a:r>
            <a:r>
              <a:rPr lang="en-US" baseline="0" dirty="0" smtClean="0">
                <a:ea typeface="ＭＳ Ｐゴシック" charset="-128"/>
                <a:cs typeface="ＭＳ Ｐゴシック" charset="-128"/>
              </a:rPr>
              <a:t> that had not canceled. </a:t>
            </a: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You can do this by explicitly multiplying it out (remember that the zero component gets a minus sign), and the u^2-c^2 cancels the gamma^2 (mostly) OR you can shift to the REST FRAME of the object, where u=0, and you’re just squaring (c,0,0,0)  That’s an important idea, that you can make your life easier by picking a “good” frame to compute in! </a:t>
            </a: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I pointed out that this is a bit of a surprise. Normally you think of v^2 as carrying lots of information (kinetic energy!), but the 4-velocity squared seems to carry NO information about the particle at all, EVERY particle has the same 4-velocity squared.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a:t>
            </a:r>
          </a:p>
          <a:p>
            <a:r>
              <a:rPr lang="en-US" dirty="0" smtClean="0">
                <a:ea typeface="ＭＳ Ｐゴシック" charset="-128"/>
                <a:cs typeface="ＭＳ Ｐゴシック" charset="-128"/>
              </a:rPr>
              <a:t>From ERK Spring 2011</a:t>
            </a:r>
          </a:p>
          <a:p>
            <a:endParaRPr lang="en-US" dirty="0"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8C00074F-B3E2-A147-A391-A70D7F45BD16}" type="slidenum">
              <a:rPr lang="en-US">
                <a:solidFill>
                  <a:srgbClr val="000000"/>
                </a:solidFill>
                <a:latin typeface="Calibri" charset="0"/>
                <a:ea typeface="ＭＳ Ｐゴシック" charset="-128"/>
                <a:cs typeface="ＭＳ Ｐゴシック" charset="-128"/>
              </a:rPr>
              <a:pPr/>
              <a:t>26</a:t>
            </a:fld>
            <a:endParaRPr lang="en-US">
              <a:solidFill>
                <a:srgbClr val="000000"/>
              </a:solidFill>
              <a:latin typeface="Calibri" charset="0"/>
              <a:ea typeface="ＭＳ Ｐゴシック" charset="-128"/>
              <a:cs typeface="ＭＳ Ｐゴシック" charset="-128"/>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A</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_________________________________</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a:t>
            </a:r>
            <a:r>
              <a:rPr lang="en-US" baseline="0" dirty="0" smtClean="0"/>
              <a:t> </a:t>
            </a:r>
            <a:r>
              <a:rPr lang="en-US" dirty="0" smtClean="0"/>
              <a:t>Lecture #42</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[[80]],</a:t>
            </a:r>
            <a:r>
              <a:rPr lang="en-US" baseline="0" dirty="0" smtClean="0">
                <a:ea typeface="ＭＳ Ｐゴシック" charset="-128"/>
                <a:cs typeface="ＭＳ Ｐゴシック" charset="-128"/>
              </a:rPr>
              <a:t> 10, 10</a:t>
            </a:r>
          </a:p>
          <a:p>
            <a:r>
              <a:rPr lang="en-US" baseline="0" dirty="0" smtClean="0">
                <a:ea typeface="ＭＳ Ｐゴシック" charset="-128"/>
                <a:cs typeface="ＭＳ Ｐゴシック" charset="-128"/>
              </a:rPr>
              <a:t>_________________________________</a:t>
            </a:r>
          </a:p>
          <a:p>
            <a:r>
              <a:rPr lang="en-US" b="1" baseline="0" dirty="0" smtClean="0">
                <a:ea typeface="ＭＳ Ｐゴシック" charset="-128"/>
                <a:cs typeface="ＭＳ Ｐゴシック" charset="-128"/>
              </a:rPr>
              <a:t>Fall 2011 Comments</a:t>
            </a:r>
          </a:p>
          <a:p>
            <a:r>
              <a:rPr lang="en-US" baseline="0" dirty="0" smtClean="0">
                <a:ea typeface="ＭＳ Ｐゴシック" charset="-128"/>
                <a:cs typeface="ＭＳ Ｐゴシック" charset="-128"/>
              </a:rPr>
              <a:t>They did fine, but it’s a good question. I had shown them the basics of Minkowski diagrams, but this let them decide for themselves that world lines “go up the diagram”. I reminded them that “</a:t>
            </a:r>
            <a:r>
              <a:rPr lang="en-US" baseline="0" dirty="0" err="1" smtClean="0">
                <a:ea typeface="ＭＳ Ｐゴシック" charset="-128"/>
                <a:cs typeface="ＭＳ Ｐゴシック" charset="-128"/>
              </a:rPr>
              <a:t>timelike</a:t>
            </a:r>
            <a:r>
              <a:rPr lang="en-US" baseline="0" dirty="0" smtClean="0">
                <a:ea typeface="ＭＳ Ｐゴシック" charset="-128"/>
                <a:cs typeface="ＭＳ Ｐゴシック" charset="-128"/>
              </a:rPr>
              <a:t>” means “I&lt;0”, </a:t>
            </a:r>
          </a:p>
          <a:p>
            <a:r>
              <a:rPr lang="en-US" baseline="0" dirty="0" smtClean="0">
                <a:ea typeface="ＭＳ Ｐゴシック" charset="-128"/>
                <a:cs typeface="ＭＳ Ｐゴシック" charset="-128"/>
              </a:rPr>
              <a:t>Students were figuring this out again by “thinking about it”, not all of them realized they could show it formally very easily:  I used the formula I = -c^2 delta t^2 + delta x^2&lt;0 and got a student to argue that this tells us </a:t>
            </a:r>
          </a:p>
          <a:p>
            <a:r>
              <a:rPr lang="en-US" baseline="0" dirty="0" smtClean="0">
                <a:ea typeface="ＭＳ Ｐゴシック" charset="-128"/>
                <a:cs typeface="ＭＳ Ｐゴシック" charset="-128"/>
              </a:rPr>
              <a:t>c delta t / delta x &gt;1,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a:t>
            </a:r>
          </a:p>
          <a:p>
            <a:r>
              <a:rPr lang="en-US" dirty="0" smtClean="0">
                <a:ea typeface="ＭＳ Ｐゴシック" charset="-128"/>
                <a:cs typeface="ＭＳ Ｐゴシック" charset="-128"/>
              </a:rPr>
              <a:t>From ERK Spring 2011</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2B17EB-D6A5-CB48-AA0F-085DA01C8870}" type="slidenum">
              <a:rPr lang="en-US">
                <a:latin typeface="Calibri" charset="0"/>
              </a:rPr>
              <a:pPr eaLnBrk="1" hangingPunct="1"/>
              <a:t>27</a:t>
            </a:fld>
            <a:endParaRPr lang="en-US">
              <a:latin typeface="Calibri"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r>
              <a:rPr lang="en-US" dirty="0" smtClean="0">
                <a:latin typeface="Calibri" charset="0"/>
              </a:rPr>
              <a:t>Class: CONCEPTUAL</a:t>
            </a:r>
          </a:p>
          <a:p>
            <a:r>
              <a:rPr lang="en-US" dirty="0" smtClean="0">
                <a:latin typeface="Calibri" charset="0"/>
              </a:rPr>
              <a:t>Correct Answer: B</a:t>
            </a:r>
          </a:p>
          <a:p>
            <a:r>
              <a:rPr lang="en-US" dirty="0" smtClean="0">
                <a:latin typeface="Calibri" charset="0"/>
              </a:rPr>
              <a:t>________________________________</a:t>
            </a:r>
          </a:p>
          <a:p>
            <a:r>
              <a:rPr lang="en-US" dirty="0" smtClean="0">
                <a:latin typeface="Calibri" charset="0"/>
              </a:rPr>
              <a:t>Physics 3320 Fa11 (SJP) Lecture 43</a:t>
            </a:r>
          </a:p>
          <a:p>
            <a:r>
              <a:rPr lang="en-US" dirty="0" smtClean="0">
                <a:latin typeface="Calibri" charset="0"/>
              </a:rPr>
              <a:t>29, [[65]], 6</a:t>
            </a:r>
          </a:p>
          <a:p>
            <a:r>
              <a:rPr lang="en-US" dirty="0" smtClean="0">
                <a:latin typeface="Calibri" charset="0"/>
              </a:rPr>
              <a:t>________________________________</a:t>
            </a:r>
          </a:p>
          <a:p>
            <a:r>
              <a:rPr lang="en-US" b="1" dirty="0" smtClean="0">
                <a:latin typeface="Calibri" charset="0"/>
              </a:rPr>
              <a:t>Fall 2011 Comments</a:t>
            </a:r>
          </a:p>
          <a:p>
            <a:r>
              <a:rPr lang="en-US" dirty="0" smtClean="0">
                <a:latin typeface="Calibri" charset="0"/>
              </a:rPr>
              <a:t>It’s a question of language, but “</a:t>
            </a:r>
            <a:r>
              <a:rPr lang="en-US" dirty="0" err="1" smtClean="0">
                <a:latin typeface="Calibri" charset="0"/>
              </a:rPr>
              <a:t>contravariant</a:t>
            </a:r>
            <a:r>
              <a:rPr lang="en-US" dirty="0" smtClean="0">
                <a:latin typeface="Calibri" charset="0"/>
              </a:rPr>
              <a:t>” or “covariant” is NOT the same as “invariant”. We talked about examples of invariants, students came</a:t>
            </a:r>
            <a:r>
              <a:rPr lang="en-US" baseline="0" dirty="0" smtClean="0">
                <a:latin typeface="Calibri" charset="0"/>
              </a:rPr>
              <a:t> up with proper time, c, mass, E dot B, …. But I pointed out that neither p, nor E, are in this list, and the 4-vector DOES change when you Lorentz boost. Admittedly in a simple and definite way, but it is not Invariant</a:t>
            </a:r>
            <a:r>
              <a:rPr lang="en-US" baseline="0" dirty="0" smtClean="0">
                <a:latin typeface="Calibri" charset="0"/>
              </a:rPr>
              <a:t>. </a:t>
            </a:r>
            <a:endParaRPr lang="en-US" baseline="0" dirty="0" smtClean="0">
              <a:latin typeface="Calibri" charset="0"/>
            </a:endParaRPr>
          </a:p>
          <a:p>
            <a:endParaRPr lang="en-US" baseline="0" dirty="0" smtClean="0">
              <a:latin typeface="Calibri" charset="0"/>
            </a:endParaRPr>
          </a:p>
          <a:p>
            <a:r>
              <a:rPr lang="en-US" baseline="0" dirty="0" smtClean="0">
                <a:latin typeface="Calibri" charset="0"/>
              </a:rPr>
              <a:t>===============================</a:t>
            </a:r>
          </a:p>
          <a:p>
            <a:r>
              <a:rPr lang="en-US" baseline="0" dirty="0" smtClean="0">
                <a:latin typeface="Calibri" charset="0"/>
              </a:rPr>
              <a:t>Written by SJP in PHYS 3320 Fa11</a:t>
            </a:r>
          </a:p>
          <a:p>
            <a:endParaRPr lang="en-US" dirty="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A</a:t>
            </a:r>
          </a:p>
          <a:p>
            <a:r>
              <a:rPr lang="en-US" baseline="0" dirty="0" smtClean="0"/>
              <a:t>_______________________________</a:t>
            </a:r>
          </a:p>
          <a:p>
            <a:r>
              <a:rPr lang="en-US" baseline="0" dirty="0" smtClean="0"/>
              <a:t>Physics 3320 Sp12 (MD) Lecture</a:t>
            </a:r>
            <a:r>
              <a:rPr lang="en-US" baseline="0" dirty="0" smtClean="0"/>
              <a:t> 44</a:t>
            </a:r>
            <a:endParaRPr lang="en-US" baseline="0" dirty="0" smtClean="0"/>
          </a:p>
          <a:p>
            <a:r>
              <a:rPr lang="en-US" baseline="0" dirty="0" smtClean="0"/>
              <a:t>[[91]], 0, 0</a:t>
            </a:r>
          </a:p>
          <a:p>
            <a:r>
              <a:rPr lang="en-US" baseline="0" dirty="0" smtClean="0"/>
              <a:t>_______________________________</a:t>
            </a:r>
          </a:p>
          <a:p>
            <a:r>
              <a:rPr lang="en-US" b="1" baseline="0" dirty="0" smtClean="0"/>
              <a:t>Spring 2012 Comments </a:t>
            </a:r>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80011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B</a:t>
            </a:r>
          </a:p>
          <a:p>
            <a:r>
              <a:rPr lang="en-US" baseline="0" dirty="0" smtClean="0"/>
              <a:t>_______________________________</a:t>
            </a:r>
          </a:p>
          <a:p>
            <a:r>
              <a:rPr lang="en-US" baseline="0" dirty="0" smtClean="0"/>
              <a:t>Physics 3320 Sp12 (MD) Lecture 34</a:t>
            </a:r>
          </a:p>
          <a:p>
            <a:r>
              <a:rPr lang="en-US" baseline="0" dirty="0" smtClean="0"/>
              <a:t>5, [[91]], 4, 0, 0</a:t>
            </a:r>
          </a:p>
          <a:p>
            <a:r>
              <a:rPr lang="en-US" baseline="0" dirty="0" smtClean="0"/>
              <a:t>_______________________________</a:t>
            </a:r>
          </a:p>
          <a:p>
            <a:r>
              <a:rPr lang="en-US" b="1" baseline="0" dirty="0" smtClean="0"/>
              <a:t>Spring 2012 Comments </a:t>
            </a:r>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9096559"/>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C</a:t>
            </a:r>
          </a:p>
          <a:p>
            <a:r>
              <a:rPr lang="en-US" baseline="0" dirty="0" smtClean="0"/>
              <a:t>_______________________________</a:t>
            </a:r>
          </a:p>
          <a:p>
            <a:r>
              <a:rPr lang="en-US" baseline="0" dirty="0" smtClean="0"/>
              <a:t>Physics 3320 Sp12 (MD) Lecture 34</a:t>
            </a:r>
          </a:p>
          <a:p>
            <a:r>
              <a:rPr lang="en-US" baseline="0" dirty="0" smtClean="0"/>
              <a:t>0, 4, [[96]], 0, 0</a:t>
            </a:r>
          </a:p>
          <a:p>
            <a:r>
              <a:rPr lang="en-US" baseline="0" dirty="0" smtClean="0"/>
              <a:t>_______________________________</a:t>
            </a:r>
          </a:p>
          <a:p>
            <a:r>
              <a:rPr lang="en-US" b="1" baseline="0" dirty="0" smtClean="0"/>
              <a:t>Spring 2012 Comments </a:t>
            </a:r>
            <a:endParaRPr lang="en-US" b="0" baseline="0" dirty="0" smtClean="0"/>
          </a:p>
          <a:p>
            <a:endParaRPr lang="en-US" b="0" baseline="0" dirty="0" smtClean="0"/>
          </a:p>
          <a:p>
            <a:r>
              <a:rPr lang="en-US" b="0" baseline="0" dirty="0" smtClean="0"/>
              <a:t>Students could see this easily by thinking of the row of charges as a current in the moving frame.</a:t>
            </a:r>
          </a:p>
          <a:p>
            <a:endParaRPr lang="en-US" b="0" baseline="0" dirty="0" smtClean="0"/>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89653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CONCEPTUAL</a:t>
            </a:r>
          </a:p>
          <a:p>
            <a:r>
              <a:rPr lang="en-US" baseline="0" dirty="0" smtClean="0"/>
              <a:t>Correct Answer: A</a:t>
            </a:r>
            <a:endParaRPr lang="en-US" dirty="0" smtClean="0"/>
          </a:p>
          <a:p>
            <a:r>
              <a:rPr lang="en-US" dirty="0" smtClean="0"/>
              <a:t>_______________________________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Physics 3320 Sp12 (MD) Lecture 31</a:t>
            </a:r>
          </a:p>
          <a:p>
            <a:r>
              <a:rPr lang="en-US" dirty="0" smtClean="0"/>
              <a:t>[[85]], 4, 11</a:t>
            </a:r>
          </a:p>
          <a:p>
            <a:r>
              <a:rPr lang="en-US" dirty="0" smtClean="0"/>
              <a:t>______________________________</a:t>
            </a:r>
          </a:p>
          <a:p>
            <a:r>
              <a:rPr lang="en-US" b="1" dirty="0" smtClean="0"/>
              <a:t>Spring</a:t>
            </a:r>
            <a:r>
              <a:rPr lang="en-US" b="1" baseline="0" dirty="0" smtClean="0"/>
              <a:t> 2012 Comments</a:t>
            </a:r>
            <a:endParaRPr lang="en-US" b="0" baseline="0" dirty="0" smtClean="0"/>
          </a:p>
          <a:p>
            <a:endParaRPr lang="en-US" b="0" baseline="0" dirty="0" smtClean="0"/>
          </a:p>
          <a:p>
            <a:r>
              <a:rPr lang="en-US" b="0" baseline="0" dirty="0" smtClean="0"/>
              <a:t>Confusion (as expected) about how two observers can watch the same system and see two different things. Note that the slide is animated.</a:t>
            </a:r>
          </a:p>
          <a:p>
            <a:endParaRPr lang="en-US" b="0" baseline="0" dirty="0" smtClean="0"/>
          </a:p>
          <a:p>
            <a:r>
              <a:rPr lang="en-US" b="0" baseline="0" dirty="0" smtClean="0"/>
              <a:t>============================</a:t>
            </a:r>
          </a:p>
          <a:p>
            <a:r>
              <a:rPr lang="en-US" b="0" baseline="0" dirty="0" smtClean="0"/>
              <a:t>Written by M Dubson 3320 Sp12</a:t>
            </a:r>
          </a:p>
          <a:p>
            <a:endParaRPr lang="en-US" b="1" dirty="0" smtClean="0"/>
          </a:p>
        </p:txBody>
      </p:sp>
      <p:sp>
        <p:nvSpPr>
          <p:cNvPr id="4" name="Slide Number Placeholder 3"/>
          <p:cNvSpPr>
            <a:spLocks noGrp="1"/>
          </p:cNvSpPr>
          <p:nvPr>
            <p:ph type="sldNum" sz="quarter" idx="10"/>
          </p:nvPr>
        </p:nvSpPr>
        <p:spPr/>
        <p:txBody>
          <a:bodyPr/>
          <a:lstStyle/>
          <a:p>
            <a:fld id="{FCC47363-75D0-104C-AA26-BD02EF2AF776}"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9417431"/>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C7F9CD2F-1C43-544A-BC12-3033A119580A}" type="slidenum">
              <a:rPr lang="en-US">
                <a:solidFill>
                  <a:srgbClr val="000000"/>
                </a:solidFill>
                <a:latin typeface="Calibri" charset="0"/>
                <a:ea typeface="ＭＳ Ｐゴシック" charset="-128"/>
                <a:cs typeface="ＭＳ Ｐゴシック" charset="-128"/>
              </a:rPr>
              <a:pPr/>
              <a:t>31</a:t>
            </a:fld>
            <a:endParaRPr lang="en-US">
              <a:solidFill>
                <a:srgbClr val="000000"/>
              </a:solidFill>
              <a:latin typeface="Calibri" charset="0"/>
              <a:ea typeface="ＭＳ Ｐゴシック" charset="-128"/>
              <a:cs typeface="ＭＳ Ｐゴシック" charset="-128"/>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a:t>
            </a:r>
            <a:r>
              <a:rPr lang="en-US" baseline="0" dirty="0" smtClean="0"/>
              <a:t>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Correct Answer: C</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a:t>
            </a:r>
            <a:r>
              <a:rPr lang="en-US" baseline="0" dirty="0" smtClean="0"/>
              <a:t> </a:t>
            </a:r>
            <a:r>
              <a:rPr lang="en-US" dirty="0" smtClean="0"/>
              <a:t>Lecture 44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0, 6, [[94]], 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Physics 3320 Sp12 (MD) Lecture</a:t>
            </a:r>
            <a:r>
              <a:rPr lang="en-US" baseline="0" dirty="0" smtClean="0"/>
              <a:t> 44</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9, 0, [[91]], 0, 0</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AND</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Physics 3320 Sp12 (MD) Lecture</a:t>
            </a:r>
            <a:r>
              <a:rPr lang="en-US" baseline="0" dirty="0" smtClean="0"/>
              <a:t> 45</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charset="-128"/>
                <a:cs typeface="ＭＳ Ｐゴシック" charset="-128"/>
              </a:rPr>
              <a:t>0, 0,</a:t>
            </a:r>
            <a:r>
              <a:rPr lang="en-US" baseline="0" dirty="0" smtClean="0">
                <a:ea typeface="ＭＳ Ｐゴシック" charset="-128"/>
                <a:cs typeface="ＭＳ Ｐゴシック" charset="-128"/>
              </a:rPr>
              <a:t> [[93]], 7, 0</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_______________________________</a:t>
            </a:r>
          </a:p>
          <a:p>
            <a:r>
              <a:rPr lang="en-US" b="1" dirty="0" smtClean="0">
                <a:ea typeface="ＭＳ Ｐゴシック" charset="-128"/>
                <a:cs typeface="ＭＳ Ｐゴシック" charset="-128"/>
              </a:rPr>
              <a:t>Fall 2011 Comments</a:t>
            </a:r>
          </a:p>
          <a:p>
            <a:r>
              <a:rPr lang="en-US" dirty="0" err="1" smtClean="0">
                <a:ea typeface="ＭＳ Ｐゴシック" charset="-128"/>
                <a:cs typeface="ＭＳ Ｐゴシック" charset="-128"/>
              </a:rPr>
              <a:t>Preclass</a:t>
            </a:r>
            <a:r>
              <a:rPr lang="en-US" dirty="0" smtClean="0">
                <a:ea typeface="ＭＳ Ｐゴシック" charset="-128"/>
                <a:cs typeface="ＭＳ Ｐゴシック" charset="-128"/>
              </a:rPr>
              <a:t> question. They seemed to be doing fine on this, but I think there are “false positives here”.</a:t>
            </a:r>
            <a:r>
              <a:rPr lang="en-US" baseline="0" dirty="0" smtClean="0">
                <a:ea typeface="ＭＳ Ｐゴシック" charset="-128"/>
                <a:cs typeface="ＭＳ Ｐゴシック" charset="-128"/>
              </a:rPr>
              <a:t> The discussion is partly about semantics, energy is part of a 4-vector, which is “covariant”, and they’re still a little unclear on the distinction between that word and “invariant”, but people were explaining that energy depends on observer (which is correct) - although, later in class we uncovered that some students are confused about the difference between kinetic energy and relativistic energy. On this one, someone answered C, but as an explanation for why energy wasn’t invariant, said “because the zero of potential energy is arbitrary”, which is mixing up a different idea.  So I think the high score on this isn’t necessarily a sign that this is all cleared up.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a:t>
            </a:r>
          </a:p>
          <a:p>
            <a:r>
              <a:rPr lang="en-US" dirty="0" smtClean="0">
                <a:ea typeface="ＭＳ Ｐゴシック" charset="-128"/>
                <a:cs typeface="ＭＳ Ｐゴシック" charset="-128"/>
              </a:rPr>
              <a:t>From</a:t>
            </a:r>
            <a:r>
              <a:rPr lang="en-US" baseline="0" dirty="0" smtClean="0">
                <a:ea typeface="ＭＳ Ｐゴシック" charset="-128"/>
                <a:cs typeface="ＭＳ Ｐゴシック" charset="-128"/>
              </a:rPr>
              <a:t> </a:t>
            </a:r>
            <a:r>
              <a:rPr lang="en-US" dirty="0" smtClean="0">
                <a:ea typeface="ＭＳ Ｐゴシック" charset="-128"/>
                <a:cs typeface="ＭＳ Ｐゴシック" charset="-128"/>
              </a:rPr>
              <a:t>ERK Spring 2011</a:t>
            </a:r>
          </a:p>
          <a:p>
            <a:endParaRPr lang="en-US" dirty="0"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C5E3BBDD-2E46-2540-B2CC-12B31C1746EC}" type="slidenum">
              <a:rPr lang="en-US">
                <a:solidFill>
                  <a:srgbClr val="000000"/>
                </a:solidFill>
                <a:latin typeface="Calibri" charset="0"/>
                <a:ea typeface="ＭＳ Ｐゴシック" charset="-128"/>
                <a:cs typeface="ＭＳ Ｐゴシック" charset="-128"/>
              </a:rPr>
              <a:pPr/>
              <a:t>32</a:t>
            </a:fld>
            <a:endParaRPr lang="en-US">
              <a:solidFill>
                <a:srgbClr val="000000"/>
              </a:solidFill>
              <a:latin typeface="Calibri" charset="0"/>
              <a:ea typeface="ＭＳ Ｐゴシック" charset="-128"/>
              <a:cs typeface="ＭＳ Ｐゴシック"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r>
              <a:rPr lang="en-US" dirty="0" smtClean="0"/>
              <a:t>Class:</a:t>
            </a:r>
            <a:r>
              <a:rPr lang="en-US" baseline="0" dirty="0" smtClean="0"/>
              <a:t> CONCEPTUAL</a:t>
            </a:r>
          </a:p>
          <a:p>
            <a:r>
              <a:rPr lang="en-US" baseline="0" dirty="0" smtClean="0"/>
              <a:t>Correct Answer: B</a:t>
            </a:r>
            <a:endParaRPr lang="en-US" dirty="0" smtClean="0"/>
          </a:p>
          <a:p>
            <a:r>
              <a:rPr lang="en-US" dirty="0" smtClean="0"/>
              <a:t>________________________________</a:t>
            </a:r>
          </a:p>
          <a:p>
            <a:r>
              <a:rPr lang="en-US" dirty="0" smtClean="0"/>
              <a:t>Physics 3320 Fa11</a:t>
            </a:r>
            <a:r>
              <a:rPr lang="en-US" baseline="0" dirty="0" smtClean="0"/>
              <a:t> (SJP)</a:t>
            </a:r>
            <a:r>
              <a:rPr lang="en-US" dirty="0" smtClean="0"/>
              <a:t> Lecture 44 </a:t>
            </a:r>
          </a:p>
          <a:p>
            <a:r>
              <a:rPr lang="en-US" dirty="0" smtClean="0">
                <a:ea typeface="ＭＳ Ｐゴシック" charset="-128"/>
                <a:cs typeface="ＭＳ Ｐゴシック" charset="-128"/>
              </a:rPr>
              <a:t>23, [[55]], 0, 23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Physics 3320 Sp12 (MD) Lecture</a:t>
            </a:r>
            <a:r>
              <a:rPr lang="en-US" baseline="0" dirty="0" smtClean="0"/>
              <a:t> 45</a:t>
            </a:r>
            <a:endParaRPr lang="en-US" baseline="0" dirty="0" smtClean="0"/>
          </a:p>
          <a:p>
            <a:r>
              <a:rPr lang="en-US" dirty="0" smtClean="0">
                <a:ea typeface="ＭＳ Ｐゴシック" charset="-128"/>
                <a:cs typeface="ＭＳ Ｐゴシック" charset="-128"/>
              </a:rPr>
              <a:t>41,</a:t>
            </a:r>
            <a:r>
              <a:rPr lang="en-US" baseline="0" dirty="0" smtClean="0">
                <a:ea typeface="ＭＳ Ｐゴシック" charset="-128"/>
                <a:cs typeface="ＭＳ Ｐゴシック" charset="-128"/>
              </a:rPr>
              <a:t> [[55]], 0, 3</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________________________________</a:t>
            </a:r>
          </a:p>
          <a:p>
            <a:r>
              <a:rPr lang="en-US" b="1" dirty="0" smtClean="0">
                <a:ea typeface="ＭＳ Ｐゴシック" charset="-128"/>
                <a:cs typeface="ＭＳ Ｐゴシック" charset="-128"/>
              </a:rPr>
              <a:t>Fall 2011 Comments </a:t>
            </a:r>
          </a:p>
          <a:p>
            <a:r>
              <a:rPr lang="en-US" dirty="0" smtClean="0">
                <a:ea typeface="ＭＳ Ｐゴシック" charset="-128"/>
                <a:cs typeface="ＭＳ Ｐゴシック" charset="-128"/>
              </a:rPr>
              <a:t>Here</a:t>
            </a:r>
            <a:r>
              <a:rPr lang="en-US" baseline="0" dirty="0" smtClean="0">
                <a:ea typeface="ＭＳ Ｐゴシック" charset="-128"/>
                <a:cs typeface="ＭＳ Ｐゴシック" charset="-128"/>
              </a:rPr>
              <a:t> more interesting confusions arose. Students felt from the previous question that we had resolved that mass is conserved. One pointed to “E^2 – p^2 c^2 = m^2 c^4” as “proof” that if 4 momentum is conserved (thus, E and p separately), then so is mass. I brought up the positron-electron annihilation example as a way to try to get them to see that we conserve energy, and momentum, but NOT mass (in that example, we start with 2</a:t>
            </a:r>
            <a:r>
              <a:rPr lang="en-US" baseline="0" dirty="0" smtClean="0">
                <a:ea typeface="ＭＳ Ｐゴシック" charset="-128"/>
                <a:cs typeface="ＭＳ Ｐゴシック" charset="-128"/>
              </a:rPr>
              <a:t> Me </a:t>
            </a:r>
            <a:r>
              <a:rPr lang="en-US" baseline="0" dirty="0" smtClean="0">
                <a:ea typeface="ＭＳ Ｐゴシック" charset="-128"/>
                <a:cs typeface="ＭＳ Ｐゴシック" charset="-128"/>
              </a:rPr>
              <a:t>of rest mass, and end with zero). This was still confusing to some students. One thought it was a question of definition, couldn’t we “choose” to conserve mass (and lose energy conservation?). Another felt that energy is ALSO not conserved (but later it turned out he was defining /thinking of energy as kinetic only)  Worthwhile conversation, this took quite some class time.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a:t>
            </a:r>
          </a:p>
          <a:p>
            <a:r>
              <a:rPr lang="en-US" dirty="0" smtClean="0">
                <a:ea typeface="ＭＳ Ｐゴシック" charset="-128"/>
                <a:cs typeface="ＭＳ Ｐゴシック" charset="-128"/>
              </a:rPr>
              <a:t>From ERK Spring 2011</a:t>
            </a:r>
          </a:p>
          <a:p>
            <a:endParaRPr lang="en-US" dirty="0"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545080FF-53EE-F54D-B9C5-97A584D225A9}" type="slidenum">
              <a:rPr lang="en-US">
                <a:solidFill>
                  <a:srgbClr val="000000"/>
                </a:solidFill>
                <a:latin typeface="Calibri" charset="0"/>
                <a:ea typeface="ＭＳ Ｐゴシック" charset="-128"/>
                <a:cs typeface="ＭＳ Ｐゴシック" charset="-128"/>
              </a:rPr>
              <a:pPr/>
              <a:t>33</a:t>
            </a:fld>
            <a:endParaRPr lang="en-US">
              <a:solidFill>
                <a:srgbClr val="000000"/>
              </a:solidFill>
              <a:latin typeface="Calibri" charset="0"/>
              <a:ea typeface="ＭＳ Ｐゴシック" charset="-128"/>
              <a:cs typeface="ＭＳ Ｐゴシック" charset="-128"/>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r>
              <a:rPr lang="en-US" dirty="0" smtClean="0">
                <a:ea typeface="ＭＳ Ｐゴシック" charset="-128"/>
                <a:cs typeface="ＭＳ Ｐゴシック" charset="-128"/>
              </a:rPr>
              <a:t>Class:</a:t>
            </a:r>
            <a:r>
              <a:rPr lang="en-US" baseline="0" dirty="0" smtClean="0">
                <a:ea typeface="ＭＳ Ｐゴシック" charset="-128"/>
                <a:cs typeface="ＭＳ Ｐゴシック" charset="-128"/>
              </a:rPr>
              <a:t> CONCEPTUAL</a:t>
            </a:r>
          </a:p>
          <a:p>
            <a:r>
              <a:rPr lang="en-US" baseline="0" dirty="0" smtClean="0">
                <a:ea typeface="ＭＳ Ｐゴシック" charset="-128"/>
                <a:cs typeface="ＭＳ Ｐゴシック" charset="-128"/>
              </a:rPr>
              <a:t>Correct Answer:</a:t>
            </a:r>
            <a:r>
              <a:rPr lang="en-US" baseline="0" dirty="0" smtClean="0">
                <a:ea typeface="ＭＳ Ｐゴシック" charset="-128"/>
                <a:cs typeface="ＭＳ Ｐゴシック" charset="-128"/>
              </a:rPr>
              <a:t> D</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_____________________________</a:t>
            </a:r>
          </a:p>
          <a:p>
            <a:r>
              <a:rPr lang="en-US" dirty="0" smtClean="0">
                <a:ea typeface="ＭＳ Ｐゴシック" charset="-128"/>
                <a:cs typeface="ＭＳ Ｐゴシック" charset="-128"/>
              </a:rPr>
              <a:t/>
            </a:r>
            <a:br>
              <a:rPr lang="en-US" dirty="0" smtClean="0">
                <a:ea typeface="ＭＳ Ｐゴシック" charset="-128"/>
                <a:cs typeface="ＭＳ Ｐゴシック" charset="-128"/>
              </a:rPr>
            </a:br>
            <a:r>
              <a:rPr lang="en-US" dirty="0" smtClean="0">
                <a:ea typeface="ＭＳ Ｐゴシック" charset="-128"/>
                <a:cs typeface="ＭＳ Ｐゴシック" charset="-128"/>
              </a:rPr>
              <a:t>Fall</a:t>
            </a:r>
            <a:r>
              <a:rPr lang="en-US" baseline="0" dirty="0" smtClean="0">
                <a:ea typeface="ＭＳ Ｐゴシック" charset="-128"/>
                <a:cs typeface="ＭＳ Ｐゴシック" charset="-128"/>
              </a:rPr>
              <a:t> 2011: Not used</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a:t>
            </a:r>
          </a:p>
          <a:p>
            <a:r>
              <a:rPr lang="en-US" dirty="0" smtClean="0">
                <a:ea typeface="ＭＳ Ｐゴシック" charset="-128"/>
                <a:cs typeface="ＭＳ Ｐゴシック" charset="-128"/>
              </a:rPr>
              <a:t>From ERK Spring 2011</a:t>
            </a:r>
          </a:p>
          <a:p>
            <a:endParaRPr lang="en-US" dirty="0"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Answer(s): B, A, A, A</a:t>
            </a:r>
          </a:p>
          <a:p>
            <a:r>
              <a:rPr lang="en-US" baseline="0" dirty="0" smtClean="0"/>
              <a:t>_______________________________</a:t>
            </a:r>
          </a:p>
          <a:p>
            <a:r>
              <a:rPr lang="en-US" baseline="0" dirty="0" smtClean="0"/>
              <a:t>Physics 3320 Sp12 (MD) Lecture</a:t>
            </a:r>
            <a:r>
              <a:rPr lang="en-US" baseline="0" dirty="0" smtClean="0"/>
              <a:t> 45</a:t>
            </a:r>
            <a:endParaRPr lang="en-US" baseline="0" dirty="0" smtClean="0"/>
          </a:p>
          <a:p>
            <a:r>
              <a:rPr lang="en-US" baseline="0" dirty="0" smtClean="0"/>
              <a:t>First Question</a:t>
            </a:r>
          </a:p>
          <a:p>
            <a:r>
              <a:rPr lang="en-US" baseline="0" dirty="0" smtClean="0"/>
              <a:t>53, [[43]], 0, 0, 3</a:t>
            </a:r>
          </a:p>
          <a:p>
            <a:r>
              <a:rPr lang="en-US" baseline="0" dirty="0" smtClean="0"/>
              <a:t>Second Question</a:t>
            </a:r>
          </a:p>
          <a:p>
            <a:r>
              <a:rPr lang="en-US" baseline="0" dirty="0" smtClean="0"/>
              <a:t>[[93]], 7</a:t>
            </a:r>
          </a:p>
          <a:p>
            <a:r>
              <a:rPr lang="en-US" baseline="0" dirty="0" smtClean="0"/>
              <a:t>Third Question</a:t>
            </a:r>
          </a:p>
          <a:p>
            <a:r>
              <a:rPr lang="en-US" baseline="0" dirty="0" smtClean="0"/>
              <a:t>[[100]], 0</a:t>
            </a:r>
          </a:p>
          <a:p>
            <a:r>
              <a:rPr lang="en-US" baseline="0" dirty="0" smtClean="0"/>
              <a:t>Fourth Question</a:t>
            </a:r>
          </a:p>
          <a:p>
            <a:r>
              <a:rPr lang="en-US" baseline="0" dirty="0" smtClean="0"/>
              <a:t>[[97]], 3</a:t>
            </a:r>
          </a:p>
          <a:p>
            <a:r>
              <a:rPr lang="en-US" baseline="0" dirty="0" smtClean="0"/>
              <a:t>_______________________________</a:t>
            </a:r>
          </a:p>
          <a:p>
            <a:r>
              <a:rPr lang="en-US" b="1" baseline="0" dirty="0" smtClean="0"/>
              <a:t>Spring 2012 Comments </a:t>
            </a:r>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8075490"/>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A</a:t>
            </a:r>
          </a:p>
          <a:p>
            <a:r>
              <a:rPr lang="en-US" baseline="0" dirty="0" smtClean="0"/>
              <a:t>_______________________________</a:t>
            </a:r>
          </a:p>
          <a:p>
            <a:r>
              <a:rPr lang="en-US" baseline="0" dirty="0" smtClean="0"/>
              <a:t>Physics 3320 Sp12 (MD) Lecture 36</a:t>
            </a:r>
          </a:p>
          <a:p>
            <a:r>
              <a:rPr lang="en-US" baseline="0" dirty="0" smtClean="0"/>
              <a:t>Before Discussion: [[21]], 46, 32</a:t>
            </a:r>
          </a:p>
          <a:p>
            <a:r>
              <a:rPr lang="en-US" baseline="0" dirty="0" smtClean="0"/>
              <a:t>After Discussion:    [[43]], 46, 11</a:t>
            </a:r>
          </a:p>
          <a:p>
            <a:r>
              <a:rPr lang="en-US" baseline="0" dirty="0" smtClean="0"/>
              <a:t>_______________________________</a:t>
            </a:r>
          </a:p>
          <a:p>
            <a:r>
              <a:rPr lang="en-US" b="1" baseline="0" dirty="0" smtClean="0"/>
              <a:t>Spring 2012 Comments </a:t>
            </a:r>
            <a:endParaRPr lang="en-US" b="0" baseline="0" dirty="0" smtClean="0"/>
          </a:p>
          <a:p>
            <a:endParaRPr lang="en-US" b="0" baseline="0" dirty="0" smtClean="0"/>
          </a:p>
          <a:p>
            <a:r>
              <a:rPr lang="en-US" b="0" baseline="0" dirty="0" smtClean="0"/>
              <a:t>Important point is that the magnitude of the field between the plates doesn’t depend on their separation distance.  Students had trouble seeing this.</a:t>
            </a:r>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7098786"/>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A</a:t>
            </a:r>
          </a:p>
          <a:p>
            <a:r>
              <a:rPr lang="en-US" baseline="0" dirty="0" smtClean="0"/>
              <a:t>_______________________________</a:t>
            </a:r>
          </a:p>
          <a:p>
            <a:r>
              <a:rPr lang="en-US" baseline="0" dirty="0" smtClean="0"/>
              <a:t>Physics 3320 Sp12 (MD) Lecture 36</a:t>
            </a:r>
          </a:p>
          <a:p>
            <a:r>
              <a:rPr lang="en-US" baseline="0" dirty="0" smtClean="0"/>
              <a:t>[[86]], 14</a:t>
            </a:r>
          </a:p>
          <a:p>
            <a:r>
              <a:rPr lang="en-US" baseline="0" dirty="0" smtClean="0"/>
              <a:t>_______________________________</a:t>
            </a:r>
          </a:p>
          <a:p>
            <a:r>
              <a:rPr lang="en-US" b="1" baseline="0" dirty="0" smtClean="0"/>
              <a:t>Spring 2012 Comments </a:t>
            </a:r>
            <a:endParaRPr lang="en-US" b="0" baseline="0" dirty="0" smtClean="0"/>
          </a:p>
          <a:p>
            <a:endParaRPr lang="en-US" b="0" baseline="0" dirty="0" smtClean="0"/>
          </a:p>
          <a:p>
            <a:r>
              <a:rPr lang="en-US" b="0" baseline="0" dirty="0" smtClean="0"/>
              <a:t>We’ve seen some confusion on what we mean when we say the laws of physics are the same in all inertial frames (have the same form), meaning the quantities may be different but the relationships between them are the same.</a:t>
            </a:r>
          </a:p>
          <a:p>
            <a:endParaRPr lang="en-US" b="0" baseline="0" dirty="0" smtClean="0"/>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dirty="0"/>
          </a:p>
        </p:txBody>
      </p:sp>
      <p:sp>
        <p:nvSpPr>
          <p:cNvPr id="4" name="Slide Number Placeholder 3"/>
          <p:cNvSpPr>
            <a:spLocks noGrp="1"/>
          </p:cNvSpPr>
          <p:nvPr>
            <p:ph type="sldNum" sz="quarter" idx="10"/>
          </p:nvPr>
        </p:nvSpPr>
        <p:spPr/>
        <p:txBody>
          <a:bodyPr/>
          <a:lstStyle/>
          <a:p>
            <a:fld id="{FCC47363-75D0-104C-AA26-BD02EF2AF776}"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9156092"/>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1562D01-42C8-8744-B857-AAA88698C95B}" type="slidenum">
              <a:rPr lang="en-US">
                <a:latin typeface="Calibri" charset="0"/>
              </a:rPr>
              <a:pPr eaLnBrk="1" hangingPunct="1"/>
              <a:t>37</a:t>
            </a:fld>
            <a:endParaRPr lang="en-US">
              <a:latin typeface="Calibri"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 A</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 44</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[[64]], 23, 14</a:t>
            </a:r>
          </a:p>
          <a:p>
            <a:r>
              <a:rPr lang="en-US" dirty="0" smtClean="0">
                <a:latin typeface="Calibri" charset="0"/>
              </a:rPr>
              <a:t>_________________________________</a:t>
            </a:r>
          </a:p>
          <a:p>
            <a:r>
              <a:rPr lang="en-US" b="1" dirty="0" smtClean="0">
                <a:latin typeface="Calibri" charset="0"/>
              </a:rPr>
              <a:t>Fall 2011 Comments</a:t>
            </a:r>
          </a:p>
          <a:p>
            <a:r>
              <a:rPr lang="en-US" dirty="0" smtClean="0">
                <a:latin typeface="Calibri" charset="0"/>
              </a:rPr>
              <a:t>I thought this was a </a:t>
            </a:r>
            <a:r>
              <a:rPr lang="en-US" dirty="0" err="1" smtClean="0">
                <a:latin typeface="Calibri" charset="0"/>
              </a:rPr>
              <a:t>gimme</a:t>
            </a:r>
            <a:r>
              <a:rPr lang="en-US" dirty="0" smtClean="0">
                <a:latin typeface="Calibri" charset="0"/>
              </a:rPr>
              <a:t>, but people struggled and argued. On the blackboard,</a:t>
            </a:r>
            <a:r>
              <a:rPr lang="en-US" baseline="0" dirty="0" smtClean="0">
                <a:latin typeface="Calibri" charset="0"/>
              </a:rPr>
              <a:t> I had </a:t>
            </a:r>
            <a:r>
              <a:rPr lang="en-US" baseline="0" dirty="0" smtClean="0">
                <a:latin typeface="Calibri" charset="0"/>
              </a:rPr>
              <a:t>written </a:t>
            </a:r>
            <a:r>
              <a:rPr lang="en-US" baseline="0" dirty="0" smtClean="0">
                <a:latin typeface="Calibri" charset="0"/>
              </a:rPr>
              <a:t>F = </a:t>
            </a:r>
            <a:r>
              <a:rPr lang="en-US" baseline="0" dirty="0" err="1" smtClean="0">
                <a:latin typeface="Calibri" charset="0"/>
              </a:rPr>
              <a:t>dp/dt</a:t>
            </a:r>
            <a:r>
              <a:rPr lang="en-US" baseline="0" dirty="0" smtClean="0">
                <a:latin typeface="Calibri" charset="0"/>
              </a:rPr>
              <a:t>, and then </a:t>
            </a:r>
            <a:r>
              <a:rPr lang="en-US" baseline="0" dirty="0" err="1" smtClean="0">
                <a:latin typeface="Calibri" charset="0"/>
              </a:rPr>
              <a:t>K(vec</a:t>
            </a:r>
            <a:r>
              <a:rPr lang="en-US" baseline="0" dirty="0" smtClean="0">
                <a:latin typeface="Calibri" charset="0"/>
              </a:rPr>
              <a:t>) = </a:t>
            </a:r>
            <a:r>
              <a:rPr lang="en-US" baseline="0" dirty="0" err="1" smtClean="0">
                <a:latin typeface="Calibri" charset="0"/>
              </a:rPr>
              <a:t>dp(vec)/dtau</a:t>
            </a:r>
            <a:r>
              <a:rPr lang="en-US" baseline="0" dirty="0" smtClean="0">
                <a:latin typeface="Calibri" charset="0"/>
              </a:rPr>
              <a:t>, thinking this would help them. I tried hard to get students to explain why they didn’t all vote A, but it was pulling teeth. One student said he was uncomfortable with the 0 component, he wasn’t sure if </a:t>
            </a:r>
            <a:r>
              <a:rPr lang="en-US" baseline="0" dirty="0" err="1" smtClean="0">
                <a:latin typeface="Calibri" charset="0"/>
              </a:rPr>
              <a:t>dE</a:t>
            </a:r>
            <a:r>
              <a:rPr lang="en-US" baseline="0" dirty="0" smtClean="0">
                <a:latin typeface="Calibri" charset="0"/>
              </a:rPr>
              <a:t>/</a:t>
            </a:r>
            <a:r>
              <a:rPr lang="en-US" baseline="0" dirty="0" err="1" smtClean="0">
                <a:latin typeface="Calibri" charset="0"/>
              </a:rPr>
              <a:t>dtau</a:t>
            </a:r>
            <a:r>
              <a:rPr lang="en-US" baseline="0" dirty="0" smtClean="0">
                <a:latin typeface="Calibri" charset="0"/>
              </a:rPr>
              <a:t> would give zero, that didn’t seem like it would transform…  I think the “C” answers were because they couldn’t really defend their reasoning. </a:t>
            </a:r>
          </a:p>
          <a:p>
            <a:endParaRPr lang="en-US" baseline="0" dirty="0" smtClean="0">
              <a:latin typeface="Calibri" charset="0"/>
            </a:endParaRPr>
          </a:p>
          <a:p>
            <a:r>
              <a:rPr lang="en-US" baseline="0" dirty="0" smtClean="0">
                <a:latin typeface="Calibri" charset="0"/>
              </a:rPr>
              <a:t>The answer is A, same reason as we’ve used in several previous instances! (Next slide) </a:t>
            </a:r>
          </a:p>
          <a:p>
            <a:endParaRPr lang="en-US" baseline="0" dirty="0" smtClean="0">
              <a:latin typeface="Calibri" charset="0"/>
            </a:endParaRPr>
          </a:p>
          <a:p>
            <a:r>
              <a:rPr lang="en-US" baseline="0" dirty="0" smtClean="0">
                <a:latin typeface="Calibri" charset="0"/>
              </a:rPr>
              <a:t>===============================</a:t>
            </a:r>
          </a:p>
          <a:p>
            <a:r>
              <a:rPr lang="en-US" baseline="0" dirty="0" smtClean="0">
                <a:latin typeface="Calibri" charset="0"/>
              </a:rPr>
              <a:t>Written by SJP in PHYS 3320 Fa11</a:t>
            </a:r>
          </a:p>
          <a:p>
            <a:endParaRPr lang="en-US" baseline="0" dirty="0" smtClean="0">
              <a:latin typeface="Calibri" charset="0"/>
            </a:endParaRPr>
          </a:p>
          <a:p>
            <a:endParaRPr lang="en-US" dirty="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4584CA4-6456-174E-94FB-CDFE98F5C309}" type="slidenum">
              <a:rPr lang="en-US">
                <a:latin typeface="Calibri" charset="0"/>
              </a:rPr>
              <a:pPr eaLnBrk="1" hangingPunct="1"/>
              <a:t>38</a:t>
            </a:fld>
            <a:endParaRPr lang="en-US">
              <a:latin typeface="Calibri"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 C</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a:t>
            </a:r>
            <a:r>
              <a:rPr lang="en-US" baseline="0" dirty="0" smtClean="0"/>
              <a:t> </a:t>
            </a:r>
            <a:r>
              <a:rPr lang="en-US" dirty="0" smtClean="0"/>
              <a:t>3320 Fa11 (SJP) Lecture 44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rPr>
              <a:t>15, 20, [[65]]</a:t>
            </a:r>
          </a:p>
          <a:p>
            <a:r>
              <a:rPr lang="en-US" dirty="0" smtClean="0">
                <a:latin typeface="Calibri" charset="0"/>
              </a:rPr>
              <a:t>_______________________________</a:t>
            </a:r>
          </a:p>
          <a:p>
            <a:r>
              <a:rPr lang="en-US" b="1" dirty="0" smtClean="0">
                <a:latin typeface="Calibri" charset="0"/>
              </a:rPr>
              <a:t>Fall</a:t>
            </a:r>
            <a:r>
              <a:rPr lang="en-US" b="1" baseline="0" dirty="0" smtClean="0">
                <a:latin typeface="Calibri" charset="0"/>
              </a:rPr>
              <a:t> 2011 Comments </a:t>
            </a:r>
            <a:endParaRPr lang="en-US" b="1" dirty="0" smtClean="0">
              <a:latin typeface="Calibri" charset="0"/>
            </a:endParaRPr>
          </a:p>
          <a:p>
            <a:r>
              <a:rPr lang="en-US" dirty="0" smtClean="0">
                <a:latin typeface="Calibri" charset="0"/>
              </a:rPr>
              <a:t>Given the formulas on the board</a:t>
            </a:r>
            <a:r>
              <a:rPr lang="en-US" baseline="0" dirty="0" smtClean="0">
                <a:latin typeface="Calibri" charset="0"/>
              </a:rPr>
              <a:t> (K(</a:t>
            </a:r>
            <a:r>
              <a:rPr lang="en-US" baseline="0" dirty="0" err="1" smtClean="0">
                <a:latin typeface="Calibri" charset="0"/>
              </a:rPr>
              <a:t>vec</a:t>
            </a:r>
            <a:r>
              <a:rPr lang="en-US" baseline="0" dirty="0" smtClean="0">
                <a:latin typeface="Calibri" charset="0"/>
              </a:rPr>
              <a:t>) = </a:t>
            </a:r>
            <a:r>
              <a:rPr lang="en-US" baseline="0" dirty="0" err="1" smtClean="0">
                <a:latin typeface="Calibri" charset="0"/>
              </a:rPr>
              <a:t>dp</a:t>
            </a:r>
            <a:r>
              <a:rPr lang="en-US" baseline="0" dirty="0" smtClean="0">
                <a:latin typeface="Calibri" charset="0"/>
              </a:rPr>
              <a:t>(</a:t>
            </a:r>
            <a:r>
              <a:rPr lang="en-US" baseline="0" dirty="0" err="1" smtClean="0">
                <a:latin typeface="Calibri" charset="0"/>
              </a:rPr>
              <a:t>vec</a:t>
            </a:r>
            <a:r>
              <a:rPr lang="en-US" baseline="0" dirty="0" smtClean="0">
                <a:latin typeface="Calibri" charset="0"/>
              </a:rPr>
              <a:t>)/</a:t>
            </a:r>
            <a:r>
              <a:rPr lang="en-US" baseline="0" dirty="0" err="1" smtClean="0">
                <a:latin typeface="Calibri" charset="0"/>
              </a:rPr>
              <a:t>dtau</a:t>
            </a:r>
            <a:r>
              <a:rPr lang="en-US" baseline="0" dirty="0" smtClean="0">
                <a:latin typeface="Calibri" charset="0"/>
              </a:rPr>
              <a:t>, and F(</a:t>
            </a:r>
            <a:r>
              <a:rPr lang="en-US" baseline="0" dirty="0" err="1" smtClean="0">
                <a:latin typeface="Calibri" charset="0"/>
              </a:rPr>
              <a:t>vec</a:t>
            </a:r>
            <a:r>
              <a:rPr lang="en-US" baseline="0" dirty="0" smtClean="0">
                <a:latin typeface="Calibri" charset="0"/>
              </a:rPr>
              <a:t>) = </a:t>
            </a:r>
            <a:r>
              <a:rPr lang="en-US" baseline="0" dirty="0" err="1" smtClean="0">
                <a:latin typeface="Calibri" charset="0"/>
              </a:rPr>
              <a:t>dp</a:t>
            </a:r>
            <a:r>
              <a:rPr lang="en-US" baseline="0" dirty="0" smtClean="0">
                <a:latin typeface="Calibri" charset="0"/>
              </a:rPr>
              <a:t>(</a:t>
            </a:r>
            <a:r>
              <a:rPr lang="en-US" baseline="0" dirty="0" err="1" smtClean="0">
                <a:latin typeface="Calibri" charset="0"/>
              </a:rPr>
              <a:t>vec</a:t>
            </a:r>
            <a:r>
              <a:rPr lang="en-US" baseline="0" dirty="0" smtClean="0">
                <a:latin typeface="Calibri" charset="0"/>
              </a:rPr>
              <a:t>)/</a:t>
            </a:r>
            <a:r>
              <a:rPr lang="en-US" baseline="0" dirty="0" err="1" smtClean="0">
                <a:latin typeface="Calibri" charset="0"/>
              </a:rPr>
              <a:t>dt</a:t>
            </a:r>
            <a:r>
              <a:rPr lang="en-US" baseline="0" dirty="0" smtClean="0">
                <a:latin typeface="Calibri" charset="0"/>
              </a:rPr>
              <a:t>), and then I wrote </a:t>
            </a:r>
            <a:r>
              <a:rPr lang="en-US" baseline="0" dirty="0" err="1" smtClean="0">
                <a:latin typeface="Calibri" charset="0"/>
              </a:rPr>
              <a:t>dt</a:t>
            </a:r>
            <a:r>
              <a:rPr lang="en-US" baseline="0" dirty="0" smtClean="0">
                <a:latin typeface="Calibri" charset="0"/>
              </a:rPr>
              <a:t> = ?? </a:t>
            </a:r>
            <a:r>
              <a:rPr lang="en-US" baseline="0" dirty="0" err="1" smtClean="0">
                <a:latin typeface="Calibri" charset="0"/>
              </a:rPr>
              <a:t>Dtau</a:t>
            </a:r>
            <a:r>
              <a:rPr lang="en-US" baseline="0" dirty="0" smtClean="0">
                <a:latin typeface="Calibri" charset="0"/>
              </a:rPr>
              <a:t>, so I thought this was a LOT of hints to help them. And indeed, 2/3 got it. But here still, there was a lot of uncertainty (lack of confidence, mostly) in the room. </a:t>
            </a:r>
          </a:p>
          <a:p>
            <a:endParaRPr lang="en-US" baseline="0" dirty="0" smtClean="0">
              <a:latin typeface="Calibri" charset="0"/>
            </a:endParaRPr>
          </a:p>
          <a:p>
            <a:r>
              <a:rPr lang="en-US" baseline="0" dirty="0" smtClean="0">
                <a:latin typeface="Calibri" charset="0"/>
              </a:rPr>
              <a:t>Since </a:t>
            </a:r>
            <a:r>
              <a:rPr lang="en-US" baseline="0" dirty="0" err="1" smtClean="0">
                <a:latin typeface="Calibri" charset="0"/>
              </a:rPr>
              <a:t>dt</a:t>
            </a:r>
            <a:r>
              <a:rPr lang="en-US" baseline="0" dirty="0" smtClean="0">
                <a:latin typeface="Calibri" charset="0"/>
              </a:rPr>
              <a:t> = gamma </a:t>
            </a:r>
            <a:r>
              <a:rPr lang="en-US" baseline="0" dirty="0" err="1" smtClean="0">
                <a:latin typeface="Calibri" charset="0"/>
              </a:rPr>
              <a:t>dtau</a:t>
            </a:r>
            <a:r>
              <a:rPr lang="en-US" baseline="0" dirty="0" smtClean="0">
                <a:latin typeface="Calibri" charset="0"/>
              </a:rPr>
              <a:t>, the two equations on the board give you “C”. </a:t>
            </a:r>
          </a:p>
          <a:p>
            <a:endParaRPr lang="en-US" baseline="0" dirty="0" smtClean="0">
              <a:latin typeface="Calibri" charset="0"/>
            </a:endParaRPr>
          </a:p>
          <a:p>
            <a:r>
              <a:rPr lang="en-US" baseline="0" dirty="0" smtClean="0">
                <a:latin typeface="Calibri" charset="0"/>
              </a:rPr>
              <a:t>=============================</a:t>
            </a:r>
          </a:p>
          <a:p>
            <a:r>
              <a:rPr lang="en-US" baseline="0" dirty="0" smtClean="0">
                <a:latin typeface="Calibri" charset="0"/>
              </a:rPr>
              <a:t>Written by SJP in PHYS 3320 Fa11</a:t>
            </a:r>
          </a:p>
          <a:p>
            <a:endParaRPr lang="en-US" baseline="0" dirty="0" smtClean="0">
              <a:latin typeface="Calibri" charset="0"/>
            </a:endParaRPr>
          </a:p>
          <a:p>
            <a:endParaRPr lang="en-US" dirty="0">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CONCEPTUAL</a:t>
            </a:r>
          </a:p>
          <a:p>
            <a:r>
              <a:rPr lang="en-US" baseline="0" dirty="0" smtClean="0"/>
              <a:t>Correct Answer: </a:t>
            </a:r>
            <a:endParaRPr lang="en-US" dirty="0" smtClean="0"/>
          </a:p>
          <a:p>
            <a:r>
              <a:rPr lang="en-US" dirty="0" smtClean="0"/>
              <a:t>_____________________________</a:t>
            </a:r>
          </a:p>
          <a:p>
            <a:r>
              <a:rPr lang="en-US" b="1" dirty="0" smtClean="0"/>
              <a:t>Fall</a:t>
            </a:r>
            <a:r>
              <a:rPr lang="en-US" b="1" baseline="0" dirty="0" smtClean="0"/>
              <a:t> 2011 Comments </a:t>
            </a:r>
            <a:endParaRPr lang="en-US" b="1" dirty="0" smtClean="0"/>
          </a:p>
          <a:p>
            <a:r>
              <a:rPr lang="en-US" dirty="0" smtClean="0"/>
              <a:t>(No time to click, students looked at it for ~30 seconds or a minute, and I heard “1”, and “16” and “4”. I asked why 4, and they said “I don’t know, it’s a 4 vector?” which seemed like a lovely insight! </a:t>
            </a:r>
          </a:p>
          <a:p>
            <a:endParaRPr lang="en-US" dirty="0" smtClean="0"/>
          </a:p>
          <a:p>
            <a:r>
              <a:rPr lang="en-US" dirty="0" smtClean="0"/>
              <a:t>It’s a little ambiguous, but that’s what I had in mind: mu can be 0, 1, 2, or 3, and each of those is an “ordinary” equation.</a:t>
            </a:r>
            <a:r>
              <a:rPr lang="en-US" baseline="0" dirty="0" smtClean="0"/>
              <a:t> (Although you might argue, once you know the result, that’s it’s “2”:  div(B)=0 and </a:t>
            </a:r>
            <a:r>
              <a:rPr lang="en-US" baseline="0" dirty="0" err="1" smtClean="0"/>
              <a:t>curl(E)+dB/dt</a:t>
            </a:r>
            <a:r>
              <a:rPr lang="en-US" baseline="0" dirty="0" smtClean="0"/>
              <a:t>=0… But anyway, the point here was that this notation is all very new, the Einstein summation convention is new, and I wanted them to wrestle with interpretation rather than simply being “shown” the lovely result that these are the homogeneous Maxwell equations in covariant form.  </a:t>
            </a:r>
            <a:endParaRPr lang="en-US" baseline="0" dirty="0" smtClean="0"/>
          </a:p>
          <a:p>
            <a:endParaRPr lang="en-US" baseline="0" dirty="0" smtClean="0"/>
          </a:p>
          <a:p>
            <a:r>
              <a:rPr lang="en-US" baseline="0" dirty="0" smtClean="0"/>
              <a:t>============================</a:t>
            </a:r>
          </a:p>
          <a:p>
            <a:r>
              <a:rPr lang="en-US" baseline="0" dirty="0" smtClean="0"/>
              <a:t>Written by SJP in PHYS 3320 Fa11</a:t>
            </a:r>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324641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 Answer: B</a:t>
            </a:r>
          </a:p>
          <a:p>
            <a:r>
              <a:rPr lang="en-US" dirty="0" smtClean="0"/>
              <a:t>_______________________________</a:t>
            </a:r>
          </a:p>
          <a:p>
            <a:r>
              <a:rPr lang="en-US" dirty="0" smtClean="0"/>
              <a:t>Physics 3320 Sp12 (MD)</a:t>
            </a:r>
            <a:r>
              <a:rPr lang="en-US" baseline="0" dirty="0" smtClean="0"/>
              <a:t> Lecture 32</a:t>
            </a:r>
          </a:p>
          <a:p>
            <a:r>
              <a:rPr lang="en-US" baseline="0" dirty="0" smtClean="0"/>
              <a:t>5, [[90]], 5 </a:t>
            </a:r>
          </a:p>
          <a:p>
            <a:r>
              <a:rPr lang="en-US" baseline="0" dirty="0" smtClean="0"/>
              <a:t>_______________________________</a:t>
            </a:r>
          </a:p>
          <a:p>
            <a:r>
              <a:rPr lang="en-US" b="1" baseline="0" dirty="0" smtClean="0"/>
              <a:t>Spring 2012 Comments</a:t>
            </a:r>
            <a:endParaRPr lang="en-US" b="0" baseline="0" dirty="0" smtClean="0"/>
          </a:p>
          <a:p>
            <a:endParaRPr lang="en-US" b="0" baseline="0" dirty="0" smtClean="0"/>
          </a:p>
          <a:p>
            <a:r>
              <a:rPr lang="en-US" b="0" baseline="0" dirty="0" smtClean="0"/>
              <a:t>Some confusion about representation – needed to be very explicit about the mirrors being the same, and that the one on the right is in motion (the dashed lines show it at an earlier and a later time).  Note that this slide is animated.</a:t>
            </a:r>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3320 Sp12</a:t>
            </a:r>
          </a:p>
          <a:p>
            <a:endParaRPr lang="en-US" b="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FCC47363-75D0-104C-AA26-BD02EF2AF776}"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052317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a:t>
            </a:r>
            <a:r>
              <a:rPr lang="en-US" baseline="0" dirty="0" smtClean="0"/>
              <a:t> Answer: C</a:t>
            </a:r>
            <a:endParaRPr lang="en-US" dirty="0" smtClean="0"/>
          </a:p>
          <a:p>
            <a:r>
              <a:rPr lang="en-US" dirty="0" smtClean="0"/>
              <a:t>_________________________________</a:t>
            </a:r>
          </a:p>
          <a:p>
            <a:r>
              <a:rPr lang="en-US" dirty="0" smtClean="0"/>
              <a:t>Physics 3320, Fa11 (SJP)</a:t>
            </a:r>
            <a:r>
              <a:rPr lang="en-US" baseline="0" dirty="0" smtClean="0"/>
              <a:t> Lecture #38</a:t>
            </a:r>
            <a:endParaRPr lang="en-US" dirty="0" smtClean="0"/>
          </a:p>
          <a:p>
            <a:r>
              <a:rPr lang="en-US" dirty="0" smtClean="0"/>
              <a:t>0, 19, [[81]],</a:t>
            </a:r>
            <a:r>
              <a:rPr lang="en-US" baseline="0" dirty="0" smtClean="0"/>
              <a:t> 0, 0</a:t>
            </a:r>
          </a:p>
          <a:p>
            <a:r>
              <a:rPr lang="en-US" baseline="0" dirty="0" smtClean="0"/>
              <a:t>_________________________________</a:t>
            </a:r>
          </a:p>
          <a:p>
            <a:r>
              <a:rPr lang="en-US" b="1" baseline="0" dirty="0" smtClean="0"/>
              <a:t>Fall 2011 Comments</a:t>
            </a:r>
          </a:p>
          <a:p>
            <a:r>
              <a:rPr lang="en-US" baseline="0" dirty="0" smtClean="0"/>
              <a:t>They started off about 50%, but after a couple minutes of discussion this converged. Getting it right doesn’t mean they “understand it”, (in particular, the phrase “length contraction” is a bit of a giveaway). I decided not to discuss it much yet, we’re going to get to Lorentz formulas and then come back to this (next class, after</a:t>
            </a:r>
            <a:r>
              <a:rPr lang="en-US" baseline="0" dirty="0" smtClean="0"/>
              <a:t> the Thanksgiving break) </a:t>
            </a:r>
            <a:endParaRPr lang="en-US" baseline="0" dirty="0" smtClean="0"/>
          </a:p>
          <a:p>
            <a:endParaRPr lang="en-US" baseline="0" dirty="0" smtClean="0"/>
          </a:p>
          <a:p>
            <a:r>
              <a:rPr lang="en-US" baseline="0" dirty="0" smtClean="0"/>
              <a:t>Notes </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Started at about 60% correct and moved to about 80% correct following </a:t>
            </a:r>
            <a:r>
              <a:rPr lang="en-US" sz="1200" kern="1200" dirty="0" smtClean="0">
                <a:solidFill>
                  <a:schemeClr val="tx1"/>
                </a:solidFill>
                <a:latin typeface="+mn-lt"/>
                <a:ea typeface="ＭＳ Ｐゴシック" pitchFamily="-106" charset="-128"/>
                <a:cs typeface="ＭＳ Ｐゴシック" pitchFamily="-106" charset="-128"/>
              </a:rPr>
              <a:t>discussion.</a:t>
            </a:r>
            <a:r>
              <a:rPr lang="en-US" sz="1200" kern="1200" baseline="0" dirty="0" smtClean="0">
                <a:solidFill>
                  <a:schemeClr val="tx1"/>
                </a:solidFill>
                <a:latin typeface="+mn-lt"/>
                <a:ea typeface="ＭＳ Ｐゴシック" pitchFamily="-106" charset="-128"/>
                <a:cs typeface="ＭＳ Ｐゴシック" pitchFamily="-106" charset="-128"/>
              </a:rPr>
              <a:t>  B</a:t>
            </a:r>
            <a:r>
              <a:rPr lang="en-US" sz="1200" kern="1200" dirty="0" smtClean="0">
                <a:solidFill>
                  <a:schemeClr val="tx1"/>
                </a:solidFill>
                <a:latin typeface="+mn-lt"/>
                <a:ea typeface="ＭＳ Ｐゴシック" pitchFamily="-106" charset="-128"/>
                <a:cs typeface="ＭＳ Ｐゴシック" pitchFamily="-106" charset="-128"/>
              </a:rPr>
              <a:t>iggest </a:t>
            </a:r>
            <a:r>
              <a:rPr lang="en-US" sz="1200" kern="1200" dirty="0" smtClean="0">
                <a:solidFill>
                  <a:schemeClr val="tx1"/>
                </a:solidFill>
                <a:latin typeface="+mn-lt"/>
                <a:ea typeface="ＭＳ Ｐゴシック" pitchFamily="-106" charset="-128"/>
                <a:cs typeface="ＭＳ Ｐゴシック" pitchFamily="-106" charset="-128"/>
              </a:rPr>
              <a:t>difficulty</a:t>
            </a:r>
            <a:r>
              <a:rPr lang="en-US" sz="1200" kern="1200" dirty="0" smtClean="0">
                <a:solidFill>
                  <a:schemeClr val="tx1"/>
                </a:solidFill>
                <a:latin typeface="+mn-lt"/>
                <a:ea typeface="ＭＳ Ｐゴシック" pitchFamily="-106" charset="-128"/>
                <a:cs typeface="ＭＳ Ｐゴシック" pitchFamily="-106" charset="-128"/>
              </a:rPr>
              <a:t> seemed</a:t>
            </a:r>
            <a:r>
              <a:rPr lang="en-US" sz="1200" kern="1200" baseline="0" dirty="0" smtClean="0">
                <a:solidFill>
                  <a:schemeClr val="tx1"/>
                </a:solidFill>
                <a:latin typeface="+mn-lt"/>
                <a:ea typeface="ＭＳ Ｐゴシック" pitchFamily="-106" charset="-128"/>
                <a:cs typeface="ＭＳ Ｐゴシック" pitchFamily="-106" charset="-128"/>
              </a:rPr>
              <a:t> to be</a:t>
            </a:r>
            <a:r>
              <a:rPr lang="en-US" sz="1200"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remembering whether gamma </a:t>
            </a:r>
            <a:r>
              <a:rPr lang="en-US" sz="1200" kern="1200" dirty="0" smtClean="0">
                <a:solidFill>
                  <a:schemeClr val="tx1"/>
                </a:solidFill>
                <a:latin typeface="+mn-lt"/>
                <a:ea typeface="ＭＳ Ｐゴシック" pitchFamily="-106" charset="-128"/>
                <a:cs typeface="ＭＳ Ｐゴシック" pitchFamily="-106" charset="-128"/>
              </a:rPr>
              <a:t>is a quantity</a:t>
            </a:r>
            <a:r>
              <a:rPr lang="en-US" sz="1200" kern="1200" baseline="0" dirty="0" smtClean="0">
                <a:solidFill>
                  <a:schemeClr val="tx1"/>
                </a:solidFill>
                <a:latin typeface="+mn-lt"/>
                <a:ea typeface="ＭＳ Ｐゴシック" pitchFamily="-106" charset="-128"/>
                <a:cs typeface="ＭＳ Ｐゴシック" pitchFamily="-106" charset="-128"/>
              </a:rPr>
              <a:t> that’s always</a:t>
            </a:r>
            <a:r>
              <a:rPr lang="en-US" sz="1200"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greater than or less than </a:t>
            </a:r>
            <a:r>
              <a:rPr lang="en-US" sz="1200" kern="1200" dirty="0" smtClean="0">
                <a:solidFill>
                  <a:schemeClr val="tx1"/>
                </a:solidFill>
                <a:latin typeface="+mn-lt"/>
                <a:ea typeface="ＭＳ Ｐゴシック" pitchFamily="-106" charset="-128"/>
                <a:cs typeface="ＭＳ Ｐゴシック" pitchFamily="-106" charset="-128"/>
              </a:rPr>
              <a:t>one.</a:t>
            </a:r>
          </a:p>
          <a:p>
            <a:endParaRPr lang="en-US" sz="1200" b="0" kern="1200" baseline="0" dirty="0" smtClean="0">
              <a:solidFill>
                <a:schemeClr val="tx1"/>
              </a:solidFill>
              <a:latin typeface="+mn-lt"/>
              <a:ea typeface="ＭＳ Ｐゴシック" pitchFamily="-106" charset="-128"/>
              <a:cs typeface="ＭＳ Ｐゴシック" pitchFamily="-106" charset="-128"/>
            </a:endParaRPr>
          </a:p>
          <a:p>
            <a:r>
              <a:rPr lang="en-US" sz="1200" b="0" kern="1200" baseline="0" dirty="0" smtClean="0">
                <a:solidFill>
                  <a:schemeClr val="tx1"/>
                </a:solidFill>
                <a:latin typeface="+mn-lt"/>
                <a:ea typeface="ＭＳ Ｐゴシック" pitchFamily="-106" charset="-128"/>
                <a:cs typeface="ＭＳ Ｐゴシック" pitchFamily="-106" charset="-128"/>
              </a:rPr>
              <a:t>===============================</a:t>
            </a:r>
          </a:p>
          <a:p>
            <a:r>
              <a:rPr lang="en-US" sz="1200" b="0" kern="1200" baseline="0" dirty="0" smtClean="0">
                <a:solidFill>
                  <a:schemeClr val="tx1"/>
                </a:solidFill>
                <a:latin typeface="+mn-lt"/>
                <a:ea typeface="ＭＳ Ｐゴシック" pitchFamily="-106" charset="-128"/>
                <a:cs typeface="ＭＳ Ｐゴシック" pitchFamily="-106" charset="-128"/>
              </a:rPr>
              <a:t>Written by SJP in PHYS 3320 Fa11</a:t>
            </a:r>
          </a:p>
          <a:p>
            <a:endParaRPr lang="en-US" sz="1200" b="0" kern="1200" baseline="0" dirty="0" smtClean="0">
              <a:solidFill>
                <a:schemeClr val="tx1"/>
              </a:solidFill>
              <a:latin typeface="+mn-lt"/>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86576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CONCEPTUAL</a:t>
            </a:r>
          </a:p>
          <a:p>
            <a:r>
              <a:rPr lang="en-US" dirty="0" smtClean="0"/>
              <a:t>Correct Answer: B</a:t>
            </a:r>
          </a:p>
          <a:p>
            <a:r>
              <a:rPr lang="en-US" dirty="0" smtClean="0"/>
              <a:t>_______________________________</a:t>
            </a:r>
          </a:p>
          <a:p>
            <a:r>
              <a:rPr lang="en-US" dirty="0" smtClean="0"/>
              <a:t>Physics</a:t>
            </a:r>
            <a:r>
              <a:rPr lang="en-US" baseline="0" dirty="0" smtClean="0"/>
              <a:t> 3320 Fa11 (SJP) Lecture 39</a:t>
            </a:r>
          </a:p>
          <a:p>
            <a:r>
              <a:rPr lang="en-US" baseline="0" dirty="0" smtClean="0"/>
              <a:t>Pre-class: 0, [68]], 27, 0, 5</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After discussion: 5, [[85]], 10</a:t>
            </a:r>
          </a:p>
          <a:p>
            <a:r>
              <a:rPr lang="en-US" baseline="0" dirty="0" smtClean="0"/>
              <a:t>_______________________________</a:t>
            </a:r>
          </a:p>
          <a:p>
            <a:r>
              <a:rPr lang="en-US" b="1" baseline="0" dirty="0" smtClean="0"/>
              <a:t>Fall 2011 Comments</a:t>
            </a:r>
          </a:p>
          <a:p>
            <a:r>
              <a:rPr lang="en-US" baseline="0" dirty="0" smtClean="0"/>
              <a:t>Pre-class: </a:t>
            </a:r>
          </a:p>
          <a:p>
            <a:r>
              <a:rPr lang="en-US" baseline="0" dirty="0" smtClean="0"/>
              <a:t>We didn’t discuss this too much, I told them we would come back to it after having derived and discussed the Lorentz Transformations. It turns out that some students chose B because of linguistics: it’s “time dilation”, so they look for the formula with the gamma in the numerator! </a:t>
            </a:r>
          </a:p>
          <a:p>
            <a:r>
              <a:rPr lang="en-US" baseline="0" dirty="0" smtClean="0"/>
              <a:t>After discussion:</a:t>
            </a:r>
          </a:p>
          <a:p>
            <a:r>
              <a:rPr lang="en-US" dirty="0" smtClean="0"/>
              <a:t>Back to the same question, with Lorentz</a:t>
            </a:r>
            <a:r>
              <a:rPr lang="en-US" baseline="0" dirty="0" smtClean="0"/>
              <a:t> transformations (rewritten in terms of deltas) on the board.   Students are struggling with interpretation</a:t>
            </a:r>
            <a:r>
              <a:rPr lang="en-US" baseline="0" dirty="0" smtClean="0"/>
              <a:t>, I </a:t>
            </a:r>
            <a:r>
              <a:rPr lang="en-US" baseline="0" dirty="0" smtClean="0"/>
              <a:t>think one student is asking if delta t mean the SAME thing as delta </a:t>
            </a:r>
            <a:r>
              <a:rPr lang="en-US" baseline="0" dirty="0" smtClean="0"/>
              <a:t>t-prime </a:t>
            </a:r>
            <a:r>
              <a:rPr lang="en-US" baseline="0" dirty="0" smtClean="0"/>
              <a:t>as measured in different frames, or can the two “observers” choose different methods to decide what delta t they should be using to “get the right answer”? Another student invoked “proper time” to get B.  (Not wrong, but might be worth changing up the equation to make the answer less obviously “dilation”) </a:t>
            </a:r>
          </a:p>
          <a:p>
            <a:endParaRPr lang="en-US" baseline="0" dirty="0" smtClean="0"/>
          </a:p>
          <a:p>
            <a:r>
              <a:rPr lang="en-US" baseline="0" dirty="0" smtClean="0"/>
              <a:t>Notes</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1"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Steve points </a:t>
            </a:r>
            <a:r>
              <a:rPr lang="en-US" sz="1200" kern="1200" dirty="0" smtClean="0">
                <a:solidFill>
                  <a:schemeClr val="tx1"/>
                </a:solidFill>
                <a:latin typeface="+mn-lt"/>
                <a:ea typeface="ＭＳ Ｐゴシック" pitchFamily="-106" charset="-128"/>
                <a:cs typeface="ＭＳ Ｐゴシック" pitchFamily="-106" charset="-128"/>
              </a:rPr>
              <a:t>out that he could have switched which frame was primed, so that gamma in the numerator isn’t automatically correct.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knew it had to be either B or C and were pretty divided between them.  Some students were concerned about the direction of the light but Steve tried to argue it wouldn't matter.</a:t>
            </a:r>
          </a:p>
          <a:p>
            <a:endParaRPr lang="en-US" baseline="0" dirty="0"/>
          </a:p>
          <a:p>
            <a:r>
              <a:rPr lang="en-US" baseline="0" dirty="0" smtClean="0"/>
              <a:t>==============================</a:t>
            </a:r>
          </a:p>
          <a:p>
            <a:r>
              <a:rPr lang="en-US" baseline="0" dirty="0" smtClean="0"/>
              <a:t>Written by SJP in PHYS 3320 Fa11</a:t>
            </a:r>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061496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8A8EA778-3EF0-2F47-A13F-F8D6F9F9835D}" type="slidenum">
              <a:rPr lang="en-US">
                <a:solidFill>
                  <a:srgbClr val="000000"/>
                </a:solidFill>
                <a:latin typeface="Calibri" charset="0"/>
                <a:ea typeface="ＭＳ Ｐゴシック" charset="-128"/>
                <a:cs typeface="ＭＳ Ｐゴシック" charset="-128"/>
              </a:rPr>
              <a:pPr/>
              <a:t>8</a:t>
            </a:fld>
            <a:endParaRPr lang="en-US">
              <a:solidFill>
                <a:srgbClr val="000000"/>
              </a:solidFill>
              <a:latin typeface="Calibri"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 A CLICKER</a:t>
            </a:r>
          </a:p>
          <a:p>
            <a:endParaRPr lang="en-US" dirty="0" smtClean="0">
              <a:ea typeface="ＭＳ Ｐゴシック" charset="-128"/>
              <a:cs typeface="ＭＳ Ｐゴシック" charset="-128"/>
            </a:endParaRPr>
          </a:p>
          <a:p>
            <a:r>
              <a:rPr lang="en-US" b="1" dirty="0" smtClean="0">
                <a:ea typeface="ＭＳ Ｐゴシック" charset="-128"/>
                <a:cs typeface="ＭＳ Ｐゴシック" charset="-128"/>
              </a:rPr>
              <a:t>Fall 2011 Comments</a:t>
            </a:r>
          </a:p>
          <a:p>
            <a:r>
              <a:rPr lang="en-US" dirty="0" smtClean="0">
                <a:ea typeface="ＭＳ Ｐゴシック" charset="-128"/>
                <a:cs typeface="ＭＳ Ｐゴシック" charset="-128"/>
              </a:rPr>
              <a:t>We derived</a:t>
            </a:r>
            <a:r>
              <a:rPr lang="en-US" baseline="0" dirty="0" smtClean="0">
                <a:ea typeface="ＭＳ Ｐゴシック" charset="-128"/>
                <a:cs typeface="ＭＳ Ｐゴシック" charset="-128"/>
              </a:rPr>
              <a:t> these, I let the students go from the “primed on left” to “unprimed on left” versions on their own, giving them a chance to think about what relativity says (NOT by doing the algebra, just staring and writing it down!) </a:t>
            </a: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a:t>
            </a:r>
          </a:p>
          <a:p>
            <a:r>
              <a:rPr lang="en-US" baseline="0" dirty="0" smtClean="0">
                <a:ea typeface="ＭＳ Ｐゴシック" charset="-128"/>
                <a:cs typeface="ＭＳ Ｐゴシック" charset="-128"/>
              </a:rPr>
              <a:t>Written by SJP in PHYS 3320 Fa11</a:t>
            </a:r>
          </a:p>
          <a:p>
            <a:endParaRPr lang="en-US" dirty="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 C</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a:t>
            </a:r>
            <a:r>
              <a:rPr lang="en-US" baseline="0" dirty="0" smtClean="0"/>
              <a:t> 3320 Fa11(SJP) Lecture 39</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0, 30, [[70]],</a:t>
            </a:r>
            <a:r>
              <a:rPr lang="en-US" baseline="0" dirty="0" smtClean="0"/>
              <a:t> 0,0</a:t>
            </a:r>
          </a:p>
          <a:p>
            <a:r>
              <a:rPr lang="en-US" baseline="0" dirty="0" smtClean="0"/>
              <a:t>_______________________________</a:t>
            </a:r>
          </a:p>
          <a:p>
            <a:r>
              <a:rPr lang="en-US" b="1" baseline="0" dirty="0" smtClean="0"/>
              <a:t>Fall 2011 Comments</a:t>
            </a:r>
            <a:endParaRPr lang="en-US" b="1" baseline="0" dirty="0" smtClean="0"/>
          </a:p>
          <a:p>
            <a:r>
              <a:rPr lang="en-US" baseline="0" dirty="0" smtClean="0"/>
              <a:t>Note that this same question was asked in the previous lecture, and that students did worse this time than their final votes before.  Students </a:t>
            </a:r>
            <a:r>
              <a:rPr lang="en-US" baseline="0" dirty="0" smtClean="0"/>
              <a:t>are still arguing, I didn’t quite give enough time for this one. Some students still using simple “length contraction” to get to C, without thinking it through. We had to go back to the Lorentz equations and discuss e.g. that to measure “length” of a moving stick, you MUST measure the two ends at the same time. (Some students wanted to measure one end, wait, then the other end as it passes the same point. This can work too!) </a:t>
            </a:r>
          </a:p>
          <a:p>
            <a:endParaRPr lang="en-US" baseline="0" dirty="0" smtClean="0"/>
          </a:p>
          <a:p>
            <a:r>
              <a:rPr lang="en-US" baseline="0" dirty="0" smtClean="0"/>
              <a:t>Notes </a:t>
            </a:r>
          </a:p>
          <a:p>
            <a:r>
              <a:rPr lang="en-US" sz="1200" b="1" kern="1200" dirty="0" smtClean="0">
                <a:solidFill>
                  <a:schemeClr val="tx1"/>
                </a:solidFill>
                <a:latin typeface="+mn-lt"/>
                <a:ea typeface="ＭＳ Ｐゴシック" pitchFamily="-106" charset="-128"/>
                <a:cs typeface="ＭＳ Ｐゴシック" pitchFamily="-106" charset="-128"/>
              </a:rPr>
              <a:t>Baily:</a:t>
            </a:r>
            <a:r>
              <a:rPr lang="en-US" sz="1200" b="1"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From the general discussion nearby, it was apparent that students</a:t>
            </a:r>
            <a:r>
              <a:rPr lang="en-US" sz="1200" kern="1200" dirty="0" smtClean="0">
                <a:solidFill>
                  <a:schemeClr val="tx1"/>
                </a:solidFill>
                <a:latin typeface="+mn-lt"/>
                <a:ea typeface="ＭＳ Ｐゴシック" pitchFamily="-106" charset="-128"/>
                <a:cs typeface="ＭＳ Ｐゴシック" pitchFamily="-106" charset="-128"/>
              </a:rPr>
              <a:t> were</a:t>
            </a:r>
            <a:r>
              <a:rPr lang="en-US" sz="1200" kern="1200" baseline="0" dirty="0" smtClean="0">
                <a:solidFill>
                  <a:schemeClr val="tx1"/>
                </a:solidFill>
                <a:latin typeface="+mn-lt"/>
                <a:ea typeface="ＭＳ Ｐゴシック" pitchFamily="-106" charset="-128"/>
                <a:cs typeface="ＭＳ Ｐゴシック" pitchFamily="-106" charset="-128"/>
              </a:rPr>
              <a:t> unclear on</a:t>
            </a:r>
            <a:r>
              <a:rPr lang="en-US" sz="1200" kern="1200" dirty="0" smtClean="0">
                <a:solidFill>
                  <a:schemeClr val="tx1"/>
                </a:solidFill>
                <a:latin typeface="+mn-lt"/>
                <a:ea typeface="ＭＳ Ｐゴシック" pitchFamily="-106" charset="-128"/>
                <a:cs typeface="ＭＳ Ｐゴシック" pitchFamily="-106" charset="-128"/>
              </a:rPr>
              <a:t> whether</a:t>
            </a:r>
            <a:r>
              <a:rPr lang="en-US" sz="1200" kern="1200" baseline="0" dirty="0" smtClean="0">
                <a:solidFill>
                  <a:schemeClr val="tx1"/>
                </a:solidFill>
                <a:latin typeface="+mn-lt"/>
                <a:ea typeface="ＭＳ Ｐゴシック" pitchFamily="-106" charset="-128"/>
                <a:cs typeface="ＭＳ Ｐゴシック" pitchFamily="-106" charset="-128"/>
              </a:rPr>
              <a:t> we’re</a:t>
            </a:r>
            <a:r>
              <a:rPr lang="en-US" sz="1200" kern="1200" dirty="0" smtClean="0">
                <a:solidFill>
                  <a:schemeClr val="tx1"/>
                </a:solidFill>
                <a:latin typeface="+mn-lt"/>
                <a:ea typeface="ＭＳ Ｐゴシック" pitchFamily="-106" charset="-128"/>
                <a:cs typeface="ＭＳ Ｐゴシック" pitchFamily="-106" charset="-128"/>
              </a:rPr>
              <a:t> talking </a:t>
            </a:r>
            <a:r>
              <a:rPr lang="en-US" sz="1200" kern="1200" dirty="0" smtClean="0">
                <a:solidFill>
                  <a:schemeClr val="tx1"/>
                </a:solidFill>
                <a:latin typeface="+mn-lt"/>
                <a:ea typeface="ＭＳ Ｐゴシック" pitchFamily="-106" charset="-128"/>
                <a:cs typeface="ＭＳ Ｐゴシック" pitchFamily="-106" charset="-128"/>
              </a:rPr>
              <a:t>about different events in different frames.  For example, when discussing the measurement of the length of a moving </a:t>
            </a:r>
            <a:r>
              <a:rPr lang="en-US" sz="1200" kern="1200" dirty="0" smtClean="0">
                <a:solidFill>
                  <a:schemeClr val="tx1"/>
                </a:solidFill>
                <a:latin typeface="+mn-lt"/>
                <a:ea typeface="ＭＳ Ｐゴシック" pitchFamily="-106" charset="-128"/>
                <a:cs typeface="ＭＳ Ｐゴシック" pitchFamily="-106" charset="-128"/>
              </a:rPr>
              <a:t>rod, </a:t>
            </a:r>
            <a:r>
              <a:rPr lang="en-US" sz="1200" kern="1200" dirty="0" smtClean="0">
                <a:solidFill>
                  <a:schemeClr val="tx1"/>
                </a:solidFill>
                <a:latin typeface="+mn-lt"/>
                <a:ea typeface="ＭＳ Ｐゴシック" pitchFamily="-106" charset="-128"/>
                <a:cs typeface="ＭＳ Ｐゴシック" pitchFamily="-106" charset="-128"/>
              </a:rPr>
              <a:t>one student wanted to think that </a:t>
            </a:r>
            <a:r>
              <a:rPr lang="en-US" sz="1200" kern="1200" dirty="0" err="1" smtClean="0">
                <a:solidFill>
                  <a:schemeClr val="tx1"/>
                </a:solidFill>
                <a:latin typeface="+mn-lt"/>
                <a:ea typeface="ＭＳ Ｐゴシック" pitchFamily="-106" charset="-128"/>
                <a:cs typeface="ＭＳ Ｐゴシック" pitchFamily="-106" charset="-128"/>
              </a:rPr>
              <a:t>delta_t</a:t>
            </a:r>
            <a:r>
              <a:rPr lang="en-US" sz="1200" kern="1200" dirty="0" smtClean="0">
                <a:solidFill>
                  <a:schemeClr val="tx1"/>
                </a:solidFill>
                <a:latin typeface="+mn-lt"/>
                <a:ea typeface="ＭＳ Ｐゴシック" pitchFamily="-106" charset="-128"/>
                <a:cs typeface="ＭＳ Ｐゴシック" pitchFamily="-106" charset="-128"/>
              </a:rPr>
              <a:t> is zero in both frames.  So, he was thinking about two different</a:t>
            </a:r>
            <a:r>
              <a:rPr lang="en-US" sz="1200" kern="1200" dirty="0" smtClean="0">
                <a:solidFill>
                  <a:schemeClr val="tx1"/>
                </a:solidFill>
                <a:latin typeface="+mn-lt"/>
                <a:ea typeface="ＭＳ Ｐゴシック" pitchFamily="-106" charset="-128"/>
                <a:cs typeface="ＭＳ Ｐゴシック" pitchFamily="-106" charset="-128"/>
              </a:rPr>
              <a:t> kinds</a:t>
            </a:r>
            <a:r>
              <a:rPr lang="en-US" sz="1200" kern="1200" baseline="0" dirty="0" smtClean="0">
                <a:solidFill>
                  <a:schemeClr val="tx1"/>
                </a:solidFill>
                <a:latin typeface="+mn-lt"/>
                <a:ea typeface="ＭＳ Ｐゴシック" pitchFamily="-106" charset="-128"/>
                <a:cs typeface="ＭＳ Ｐゴシック" pitchFamily="-106" charset="-128"/>
              </a:rPr>
              <a:t> of </a:t>
            </a:r>
            <a:r>
              <a:rPr lang="en-US" sz="1200" kern="1200" dirty="0" smtClean="0">
                <a:solidFill>
                  <a:schemeClr val="tx1"/>
                </a:solidFill>
                <a:latin typeface="+mn-lt"/>
                <a:ea typeface="ＭＳ Ｐゴシック" pitchFamily="-106" charset="-128"/>
                <a:cs typeface="ＭＳ Ｐゴシック" pitchFamily="-106" charset="-128"/>
              </a:rPr>
              <a:t>measurements</a:t>
            </a:r>
            <a:r>
              <a:rPr lang="en-US" sz="1200" kern="1200" dirty="0" smtClean="0">
                <a:solidFill>
                  <a:schemeClr val="tx1"/>
                </a:solidFill>
                <a:latin typeface="+mn-lt"/>
                <a:ea typeface="ＭＳ Ｐゴシック" pitchFamily="-106" charset="-128"/>
                <a:cs typeface="ＭＳ Ｐゴシック" pitchFamily="-106" charset="-128"/>
              </a:rPr>
              <a:t>, a simultaneous length measurement in the rest frame and a simultaneous length measurement in the moving frame.  The key is that the two events </a:t>
            </a:r>
            <a:r>
              <a:rPr lang="en-US" sz="1200" kern="1200" dirty="0" smtClean="0">
                <a:solidFill>
                  <a:schemeClr val="tx1"/>
                </a:solidFill>
                <a:latin typeface="+mn-lt"/>
                <a:ea typeface="ＭＳ Ｐゴシック" pitchFamily="-106" charset="-128"/>
                <a:cs typeface="ＭＳ Ｐゴシック" pitchFamily="-106" charset="-128"/>
              </a:rPr>
              <a:t>are simultaneous position </a:t>
            </a:r>
            <a:r>
              <a:rPr lang="en-US" sz="1200" kern="1200" dirty="0" smtClean="0">
                <a:solidFill>
                  <a:schemeClr val="tx1"/>
                </a:solidFill>
                <a:latin typeface="+mn-lt"/>
                <a:ea typeface="ＭＳ Ｐゴシック" pitchFamily="-106" charset="-128"/>
                <a:cs typeface="ＭＳ Ｐゴシック" pitchFamily="-106" charset="-128"/>
              </a:rPr>
              <a:t>measurements</a:t>
            </a:r>
            <a:r>
              <a:rPr lang="en-US" sz="1200" kern="1200" dirty="0" smtClean="0">
                <a:solidFill>
                  <a:schemeClr val="tx1"/>
                </a:solidFill>
                <a:latin typeface="+mn-lt"/>
                <a:ea typeface="ＭＳ Ｐゴシック" pitchFamily="-106" charset="-128"/>
                <a:cs typeface="ＭＳ Ｐゴシック" pitchFamily="-106" charset="-128"/>
              </a:rPr>
              <a:t> in</a:t>
            </a:r>
            <a:r>
              <a:rPr lang="en-US" sz="1200"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one </a:t>
            </a:r>
            <a:r>
              <a:rPr lang="en-US" sz="1200" kern="1200" dirty="0" smtClean="0">
                <a:solidFill>
                  <a:schemeClr val="tx1"/>
                </a:solidFill>
                <a:latin typeface="+mn-lt"/>
                <a:ea typeface="ＭＳ Ｐゴシック" pitchFamily="-106" charset="-128"/>
                <a:cs typeface="ＭＳ Ｐゴシック" pitchFamily="-106" charset="-128"/>
              </a:rPr>
              <a:t>frame, and that we’re converting those two events to where/when they</a:t>
            </a:r>
            <a:r>
              <a:rPr lang="en-US" sz="1200" kern="1200" dirty="0" smtClean="0">
                <a:solidFill>
                  <a:schemeClr val="tx1"/>
                </a:solidFill>
                <a:latin typeface="+mn-lt"/>
                <a:ea typeface="ＭＳ Ｐゴシック" pitchFamily="-106" charset="-128"/>
                <a:cs typeface="ＭＳ Ｐゴシック" pitchFamily="-106" charset="-128"/>
              </a:rPr>
              <a:t> took </a:t>
            </a:r>
            <a:r>
              <a:rPr lang="en-US" sz="1200" kern="1200" dirty="0" smtClean="0">
                <a:solidFill>
                  <a:schemeClr val="tx1"/>
                </a:solidFill>
                <a:latin typeface="+mn-lt"/>
                <a:ea typeface="ＭＳ Ｐゴシック" pitchFamily="-106" charset="-128"/>
                <a:cs typeface="ＭＳ Ｐゴシック" pitchFamily="-106" charset="-128"/>
              </a:rPr>
              <a:t>place in the other frame.  This came up in the follow-up discussion, but the explanation came at the very end of class, so no check that everyone</a:t>
            </a:r>
            <a:r>
              <a:rPr lang="en-US" sz="1200" kern="1200" dirty="0" smtClean="0">
                <a:solidFill>
                  <a:schemeClr val="tx1"/>
                </a:solidFill>
                <a:latin typeface="+mn-lt"/>
                <a:ea typeface="ＭＳ Ｐゴシック" pitchFamily="-106" charset="-128"/>
                <a:cs typeface="ＭＳ Ｐゴシック" pitchFamily="-106" charset="-128"/>
              </a:rPr>
              <a:t> really grasped</a:t>
            </a:r>
            <a:r>
              <a:rPr lang="en-US" sz="1200" kern="1200" baseline="0" dirty="0" smtClean="0">
                <a:solidFill>
                  <a:schemeClr val="tx1"/>
                </a:solidFill>
                <a:latin typeface="+mn-lt"/>
                <a:ea typeface="ＭＳ Ｐゴシック" pitchFamily="-106" charset="-128"/>
                <a:cs typeface="ＭＳ Ｐゴシック" pitchFamily="-106" charset="-128"/>
              </a:rPr>
              <a:t> this</a:t>
            </a:r>
            <a:r>
              <a:rPr lang="en-US" sz="1200" kern="1200" dirty="0" smtClean="0">
                <a:solidFill>
                  <a:schemeClr val="tx1"/>
                </a:solidFill>
                <a:latin typeface="+mn-lt"/>
                <a:ea typeface="ＭＳ Ｐゴシック" pitchFamily="-106" charset="-128"/>
                <a:cs typeface="ＭＳ Ｐゴシック" pitchFamily="-106" charset="-128"/>
              </a:rPr>
              <a:t>.</a:t>
            </a:r>
            <a:endParaRPr lang="en-US" baseline="0" dirty="0" smtClean="0"/>
          </a:p>
          <a:p>
            <a:endParaRPr lang="en-US" baseline="0" dirty="0" smtClean="0"/>
          </a:p>
          <a:p>
            <a:r>
              <a:rPr lang="en-US" baseline="0" dirty="0" smtClean="0"/>
              <a:t>==============================</a:t>
            </a:r>
          </a:p>
          <a:p>
            <a:r>
              <a:rPr lang="en-US" baseline="0" dirty="0" smtClean="0"/>
              <a:t>Written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747700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71F5746C-F494-A94B-9B81-483933C7F246}" type="slidenum">
              <a:rPr lang="en-US">
                <a:solidFill>
                  <a:srgbClr val="000000"/>
                </a:solidFill>
                <a:latin typeface="Calibri" charset="0"/>
                <a:ea typeface="ＭＳ Ｐゴシック" charset="-128"/>
                <a:cs typeface="ＭＳ Ｐゴシック" charset="-128"/>
              </a:rPr>
              <a:pPr/>
              <a:t>10</a:t>
            </a:fld>
            <a:endParaRPr lang="en-US">
              <a:solidFill>
                <a:srgbClr val="000000"/>
              </a:solidFill>
              <a:latin typeface="Calibri"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a:lstStyle/>
          <a:p>
            <a:r>
              <a:rPr lang="en-US" dirty="0" smtClean="0">
                <a:ea typeface="ＭＳ Ｐゴシック" charset="-128"/>
                <a:cs typeface="ＭＳ Ｐゴシック" charset="-128"/>
              </a:rPr>
              <a:t>Class: CONCEPTUAL</a:t>
            </a:r>
          </a:p>
          <a:p>
            <a:r>
              <a:rPr lang="en-US" dirty="0" smtClean="0">
                <a:ea typeface="ＭＳ Ｐゴシック" charset="-128"/>
                <a:cs typeface="ＭＳ Ｐゴシック" charset="-128"/>
              </a:rPr>
              <a:t>Correct</a:t>
            </a:r>
            <a:r>
              <a:rPr lang="en-US" baseline="0" dirty="0" smtClean="0">
                <a:ea typeface="ＭＳ Ｐゴシック" charset="-128"/>
                <a:cs typeface="ＭＳ Ｐゴシック" charset="-128"/>
              </a:rPr>
              <a:t> Answer: B</a:t>
            </a:r>
          </a:p>
          <a:p>
            <a:r>
              <a:rPr lang="en-US" baseline="0" dirty="0" smtClean="0">
                <a:ea typeface="ＭＳ Ｐゴシック" charset="-128"/>
                <a:cs typeface="ＭＳ Ｐゴシック" charset="-128"/>
              </a:rPr>
              <a:t>________________________________</a:t>
            </a:r>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Physics 3320 Fa11 (SJP) Lecture 40</a:t>
            </a:r>
          </a:p>
          <a:p>
            <a:r>
              <a:rPr lang="en-US" dirty="0" smtClean="0">
                <a:ea typeface="ＭＳ Ｐゴシック" charset="-128"/>
                <a:cs typeface="ＭＳ Ｐゴシック" charset="-128"/>
              </a:rPr>
              <a:t>5, [[53]], 42.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 (MD)</a:t>
            </a:r>
            <a:r>
              <a:rPr lang="en-US" baseline="0" dirty="0" smtClean="0"/>
              <a:t> Lecture</a:t>
            </a:r>
            <a:r>
              <a:rPr lang="en-US" baseline="0" dirty="0" smtClean="0"/>
              <a:t> 42</a:t>
            </a:r>
            <a:endParaRPr lang="en-US" baseline="0" dirty="0" smtClean="0"/>
          </a:p>
          <a:p>
            <a:r>
              <a:rPr lang="en-US" dirty="0" smtClean="0">
                <a:ea typeface="ＭＳ Ｐゴシック" charset="-128"/>
                <a:cs typeface="ＭＳ Ｐゴシック" charset="-128"/>
              </a:rPr>
              <a:t>50,</a:t>
            </a:r>
            <a:r>
              <a:rPr lang="en-US" baseline="0" dirty="0" smtClean="0">
                <a:ea typeface="ＭＳ Ｐゴシック" charset="-128"/>
                <a:cs typeface="ＭＳ Ｐゴシック" charset="-128"/>
              </a:rPr>
              <a:t> [[25]], 25</a:t>
            </a:r>
          </a:p>
          <a:p>
            <a:r>
              <a:rPr lang="en-US" baseline="0" dirty="0" smtClean="0">
                <a:ea typeface="ＭＳ Ｐゴシック" charset="-128"/>
                <a:cs typeface="ＭＳ Ｐゴシック" charset="-128"/>
              </a:rPr>
              <a:t>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 (MD)</a:t>
            </a:r>
            <a:r>
              <a:rPr lang="en-US" baseline="0" dirty="0" smtClean="0"/>
              <a:t> Lecture</a:t>
            </a:r>
            <a:r>
              <a:rPr lang="en-US" baseline="0" dirty="0" smtClean="0"/>
              <a:t> 43</a:t>
            </a:r>
            <a:endParaRPr lang="en-US" baseline="0" dirty="0" smtClean="0"/>
          </a:p>
          <a:p>
            <a:r>
              <a:rPr lang="en-US" dirty="0" smtClean="0">
                <a:ea typeface="ＭＳ Ｐゴシック" charset="-128"/>
                <a:cs typeface="ＭＳ Ｐゴシック" charset="-128"/>
              </a:rPr>
              <a:t>4, [[88]], 8</a:t>
            </a:r>
          </a:p>
          <a:p>
            <a:r>
              <a:rPr lang="en-US" dirty="0" smtClean="0">
                <a:ea typeface="ＭＳ Ｐゴシック" charset="-128"/>
                <a:cs typeface="ＭＳ Ｐゴシック" charset="-128"/>
              </a:rPr>
              <a:t>________________________________</a:t>
            </a:r>
          </a:p>
          <a:p>
            <a:r>
              <a:rPr lang="en-US" b="1" dirty="0" smtClean="0">
                <a:ea typeface="ＭＳ Ｐゴシック" charset="-128"/>
                <a:cs typeface="ＭＳ Ｐゴシック" charset="-128"/>
              </a:rPr>
              <a:t>Fall 2011 Comments</a:t>
            </a:r>
          </a:p>
          <a:p>
            <a:r>
              <a:rPr lang="en-US" dirty="0" smtClean="0">
                <a:ea typeface="ＭＳ Ｐゴシック" charset="-128"/>
                <a:cs typeface="ＭＳ Ｐゴシック" charset="-128"/>
              </a:rPr>
              <a:t>Answer is “sometimes”. We haven’t yet gotten to “invariants”, so I had to leave this question by</a:t>
            </a:r>
            <a:r>
              <a:rPr lang="en-US" baseline="0" dirty="0" smtClean="0">
                <a:ea typeface="ＭＳ Ｐゴシック" charset="-128"/>
                <a:cs typeface="ＭＳ Ｐゴシック" charset="-128"/>
              </a:rPr>
              <a:t> showing one case where the answer is YES (the canonical bulb at the center of a train car, 2 events are the two simultaneous detections in the train frame) and another where it is NO (like two claps at the same point, the time ordering could be causal, NO frame can reverse those events. But we don’t quite have the tools today to decide a priori whether two events can have their time ordering reversed, need invariant interval to get at that)  </a:t>
            </a:r>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Good discussion, students are still confused about this. My homework (due today) had some “FTL neutrino” physics in it, so I was careful to distinguish</a:t>
            </a:r>
            <a:r>
              <a:rPr lang="en-US" baseline="0" dirty="0" smtClean="0">
                <a:ea typeface="ＭＳ Ｐゴシック" charset="-128"/>
                <a:cs typeface="ＭＳ Ｐゴシック" charset="-128"/>
              </a:rPr>
              <a:t> from that, here we’re talking good old “straight” special relativity. One student pointed out that in </a:t>
            </a:r>
            <a:r>
              <a:rPr lang="en-US" baseline="0" dirty="0" smtClean="0">
                <a:ea typeface="ＭＳ Ｐゴシック" charset="-128"/>
                <a:cs typeface="ＭＳ Ｐゴシック" charset="-128"/>
              </a:rPr>
              <a:t>the </a:t>
            </a:r>
            <a:r>
              <a:rPr lang="en-US" baseline="0" dirty="0" smtClean="0">
                <a:ea typeface="ＭＳ Ｐゴシック" charset="-128"/>
                <a:cs typeface="ＭＳ Ｐゴシック" charset="-128"/>
              </a:rPr>
              <a:t>homework, the LIGHT beam went from event 1 to event 2 and no observer could change the time ordering, so they wanted to argue “never”. (But finding one “no” situation doesn’t prove it’s ALWAYS no) Another student remembered the “light signal at center of train car is detected at two ends, which are simultaneous events in THAT frame, but not in relatively moving ones. You can make delta t be either sign) </a:t>
            </a: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Notes</a:t>
            </a:r>
            <a:endParaRPr lang="en-US" baseline="0" dirty="0" smtClean="0">
              <a:ea typeface="ＭＳ Ｐゴシック" charset="-128"/>
              <a:cs typeface="ＭＳ Ｐゴシック" charset="-128"/>
            </a:endParaRP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It was like pulling teeth to get</a:t>
            </a:r>
            <a:r>
              <a:rPr lang="en-US" sz="1200" b="0" kern="1200" dirty="0" smtClean="0">
                <a:solidFill>
                  <a:schemeClr val="tx1"/>
                </a:solidFill>
                <a:latin typeface="+mn-lt"/>
                <a:ea typeface="ＭＳ Ｐゴシック" pitchFamily="-106" charset="-128"/>
                <a:cs typeface="ＭＳ Ｐゴシック" pitchFamily="-106" charset="-128"/>
              </a:rPr>
              <a:t> students</a:t>
            </a:r>
            <a:r>
              <a:rPr lang="en-US" sz="1200" b="0" kern="1200" baseline="0" dirty="0" smtClean="0">
                <a:solidFill>
                  <a:schemeClr val="tx1"/>
                </a:solidFill>
                <a:latin typeface="+mn-lt"/>
                <a:ea typeface="ＭＳ Ｐゴシック" pitchFamily="-106" charset="-128"/>
                <a:cs typeface="ＭＳ Ｐゴシック" pitchFamily="-106" charset="-128"/>
              </a:rPr>
              <a:t> nearby</a:t>
            </a:r>
            <a:r>
              <a:rPr lang="en-US" sz="1200" b="0" kern="1200" dirty="0" smtClean="0">
                <a:solidFill>
                  <a:schemeClr val="tx1"/>
                </a:solidFill>
                <a:latin typeface="+mn-lt"/>
                <a:ea typeface="ＭＳ Ｐゴシック" pitchFamily="-106" charset="-128"/>
                <a:cs typeface="ＭＳ Ｐゴシック" pitchFamily="-106" charset="-128"/>
              </a:rPr>
              <a:t> </a:t>
            </a:r>
            <a:r>
              <a:rPr lang="en-US" sz="1200" b="0" kern="1200" dirty="0" smtClean="0">
                <a:solidFill>
                  <a:schemeClr val="tx1"/>
                </a:solidFill>
                <a:latin typeface="+mn-lt"/>
                <a:ea typeface="ＭＳ Ｐゴシック" pitchFamily="-106" charset="-128"/>
                <a:cs typeface="ＭＳ Ｐゴシック" pitchFamily="-106" charset="-128"/>
              </a:rPr>
              <a:t>to talk. I basically got no data from them, but once we started discussing this as a class,</a:t>
            </a:r>
            <a:r>
              <a:rPr lang="en-US" sz="1200" b="0" kern="1200" dirty="0" smtClean="0">
                <a:solidFill>
                  <a:schemeClr val="tx1"/>
                </a:solidFill>
                <a:latin typeface="+mn-lt"/>
                <a:ea typeface="ＭＳ Ｐゴシック" pitchFamily="-106" charset="-128"/>
                <a:cs typeface="ＭＳ Ｐゴシック" pitchFamily="-106" charset="-128"/>
              </a:rPr>
              <a:t> one </a:t>
            </a:r>
            <a:r>
              <a:rPr lang="en-US" sz="1200" b="0" kern="1200" dirty="0" smtClean="0">
                <a:solidFill>
                  <a:schemeClr val="tx1"/>
                </a:solidFill>
                <a:latin typeface="+mn-lt"/>
                <a:ea typeface="ＭＳ Ｐゴシック" pitchFamily="-106" charset="-128"/>
                <a:cs typeface="ＭＳ Ｐゴシック" pitchFamily="-106" charset="-128"/>
              </a:rPr>
              <a:t>said that he was able to eliminate "Always" as an answer because from the homework, they had just seen that it isn't possible. After that,</a:t>
            </a:r>
            <a:r>
              <a:rPr lang="en-US" sz="1200" b="0" kern="1200" dirty="0" smtClean="0">
                <a:solidFill>
                  <a:schemeClr val="tx1"/>
                </a:solidFill>
                <a:latin typeface="+mn-lt"/>
                <a:ea typeface="ＭＳ Ｐゴシック" pitchFamily="-106" charset="-128"/>
                <a:cs typeface="ＭＳ Ｐゴシック" pitchFamily="-106" charset="-128"/>
              </a:rPr>
              <a:t> another </a:t>
            </a:r>
            <a:r>
              <a:rPr lang="en-US" sz="1200" b="0" kern="1200" dirty="0" smtClean="0">
                <a:solidFill>
                  <a:schemeClr val="tx1"/>
                </a:solidFill>
                <a:latin typeface="+mn-lt"/>
                <a:ea typeface="ＭＳ Ｐゴシック" pitchFamily="-106" charset="-128"/>
                <a:cs typeface="ＭＳ Ｐゴシック" pitchFamily="-106" charset="-128"/>
              </a:rPr>
              <a:t>referred to the typical "flash a bulb in a train" problem, and said that you see different times in different reference frames, so he was apparently choosing</a:t>
            </a:r>
            <a:r>
              <a:rPr lang="en-US" sz="1200" b="0" kern="1200" dirty="0" smtClean="0">
                <a:solidFill>
                  <a:schemeClr val="tx1"/>
                </a:solidFill>
                <a:latin typeface="+mn-lt"/>
                <a:ea typeface="ＭＳ Ｐゴシック" pitchFamily="-106" charset="-128"/>
                <a:cs typeface="ＭＳ Ｐゴシック" pitchFamily="-106" charset="-128"/>
              </a:rPr>
              <a:t> B. </a:t>
            </a:r>
          </a:p>
          <a:p>
            <a:endParaRPr lang="en-US" baseline="0" dirty="0" smtClean="0">
              <a:ea typeface="ＭＳ Ｐゴシック" charset="-128"/>
              <a:cs typeface="ＭＳ Ｐゴシック" charset="-128"/>
            </a:endParaRPr>
          </a:p>
          <a:p>
            <a:endParaRPr lang="en-US" baseline="0" dirty="0" smtClean="0">
              <a:ea typeface="ＭＳ Ｐゴシック" charset="-128"/>
              <a:cs typeface="ＭＳ Ｐゴシック" charset="-128"/>
            </a:endParaRPr>
          </a:p>
          <a:p>
            <a:r>
              <a:rPr lang="en-US" baseline="0" dirty="0" smtClean="0">
                <a:ea typeface="ＭＳ Ｐゴシック" charset="-128"/>
                <a:cs typeface="ＭＳ Ｐゴシック" charset="-128"/>
              </a:rPr>
              <a:t>==============================</a:t>
            </a:r>
          </a:p>
          <a:p>
            <a:r>
              <a:rPr lang="en-US" baseline="0" dirty="0" smtClean="0">
                <a:ea typeface="ＭＳ Ｐゴシック" charset="-128"/>
                <a:cs typeface="ＭＳ Ｐゴシック" charset="-128"/>
              </a:rPr>
              <a:t>Written by SJP in PHYS 3320 Fa11</a:t>
            </a:r>
          </a:p>
          <a:p>
            <a:endParaRPr lang="en-US" dirty="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12DEB3-DF86-4143-994B-C7C039933F05}"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3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2DEB3-DF86-4143-994B-C7C039933F05}"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234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2DEB3-DF86-4143-994B-C7C039933F05}"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361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2DEB3-DF86-4143-994B-C7C039933F05}"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502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2DEB3-DF86-4143-994B-C7C039933F05}"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794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12DEB3-DF86-4143-994B-C7C039933F05}"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085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2DEB3-DF86-4143-994B-C7C039933F05}" type="datetimeFigureOut">
              <a:rPr lang="en-US" smtClean="0"/>
              <a:pPr/>
              <a:t>7/8/12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55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2DEB3-DF86-4143-994B-C7C039933F05}" type="datetimeFigureOut">
              <a:rPr lang="en-US" smtClean="0"/>
              <a:pPr/>
              <a:t>7/8/12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752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2DEB3-DF86-4143-994B-C7C039933F05}" type="datetimeFigureOut">
              <a:rPr lang="en-US" smtClean="0"/>
              <a:pPr/>
              <a:t>7/8/12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488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2DEB3-DF86-4143-994B-C7C039933F05}"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089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2DEB3-DF86-4143-994B-C7C039933F05}"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36153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2DEB3-DF86-4143-994B-C7C039933F05}" type="datetimeFigureOut">
              <a:rPr lang="en-US" smtClean="0"/>
              <a:pPr/>
              <a:t>7/8/12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2AF81-D185-9B4E-A101-6EBD75C172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9357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4.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5.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6.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7.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8.bin"/><Relationship Id="rId5" Type="http://schemas.openxmlformats.org/officeDocument/2006/relationships/oleObject" Target="../embeddings/oleObject9.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0.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1.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2.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3.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4.bin"/><Relationship Id="rId5" Type="http://schemas.openxmlformats.org/officeDocument/2006/relationships/oleObject" Target="../embeddings/oleObject15.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Equation7.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6.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17.bin"/><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8.bin"/><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9.bin"/><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20.bin"/><Relationship Id="rId5" Type="http://schemas.openxmlformats.org/officeDocument/2006/relationships/oleObject" Target="../embeddings/oleObject21.bin"/><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22.bin"/><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23.bin"/><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24.bin"/><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1.bin"/><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2.bin"/><Relationship Id="rId5" Type="http://schemas.openxmlformats.org/officeDocument/2006/relationships/oleObject" Target="../embeddings/Microsoft_Equation3.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4.bin"/><Relationship Id="rId5" Type="http://schemas.openxmlformats.org/officeDocument/2006/relationships/oleObject" Target="../embeddings/Microsoft_Equation5.bin"/><Relationship Id="rId6" Type="http://schemas.openxmlformats.org/officeDocument/2006/relationships/oleObject" Target="../embeddings/oleObject3.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6.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21" y="660400"/>
            <a:ext cx="7772400" cy="1470025"/>
          </a:xfrm>
        </p:spPr>
        <p:txBody>
          <a:bodyPr/>
          <a:lstStyle/>
          <a:p>
            <a:r>
              <a:rPr lang="en-US" dirty="0" smtClean="0"/>
              <a:t>Electricity </a:t>
            </a:r>
            <a:r>
              <a:rPr lang="en-US" dirty="0" smtClean="0"/>
              <a:t>and Magnetism II</a:t>
            </a:r>
            <a:endParaRPr lang="en-US" dirty="0"/>
          </a:p>
        </p:txBody>
      </p:sp>
      <p:sp>
        <p:nvSpPr>
          <p:cNvPr id="3" name="Subtitle 2"/>
          <p:cNvSpPr>
            <a:spLocks noGrp="1"/>
          </p:cNvSpPr>
          <p:nvPr>
            <p:ph type="subTitle" idx="1"/>
          </p:nvPr>
        </p:nvSpPr>
        <p:spPr>
          <a:xfrm>
            <a:off x="1371600" y="2642937"/>
            <a:ext cx="6400800" cy="1752600"/>
          </a:xfrm>
        </p:spPr>
        <p:txBody>
          <a:bodyPr/>
          <a:lstStyle/>
          <a:p>
            <a:r>
              <a:rPr lang="en-US" dirty="0" smtClean="0"/>
              <a:t>Griffiths Chapter </a:t>
            </a:r>
            <a:r>
              <a:rPr lang="en-US" dirty="0" smtClean="0"/>
              <a:t>12 Relativity</a:t>
            </a:r>
          </a:p>
          <a:p>
            <a:r>
              <a:rPr lang="en-US" dirty="0" smtClean="0"/>
              <a:t>Clicker Questions</a:t>
            </a:r>
            <a:endParaRPr lang="en-US" dirty="0"/>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a:t>
            </a:r>
            <a:endParaRPr lang="en-US" sz="800" dirty="0"/>
          </a:p>
        </p:txBody>
      </p:sp>
      <p:pic>
        <p:nvPicPr>
          <p:cNvPr id="5" name="Picture 4" descr="by-nc-sa.png"/>
          <p:cNvPicPr>
            <a:picLocks noChangeAspect="1"/>
          </p:cNvPicPr>
          <p:nvPr/>
        </p:nvPicPr>
        <p:blipFill>
          <a:blip r:embed="rId2"/>
          <a:stretch>
            <a:fillRect/>
          </a:stretch>
        </p:blipFill>
        <p:spPr>
          <a:xfrm>
            <a:off x="7772400" y="5992812"/>
            <a:ext cx="1228725" cy="4286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952269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493712" y="609600"/>
            <a:ext cx="8053387" cy="830997"/>
          </a:xfrm>
          <a:prstGeom prst="rect">
            <a:avLst/>
          </a:prstGeom>
          <a:noFill/>
          <a:ln w="9525">
            <a:noFill/>
            <a:miter lim="800000"/>
            <a:headEnd/>
            <a:tailEnd/>
          </a:ln>
        </p:spPr>
        <p:txBody>
          <a:bodyPr wrap="square">
            <a:prstTxWarp prst="textNoShape">
              <a:avLst/>
            </a:prstTxWarp>
            <a:spAutoFit/>
          </a:bodyPr>
          <a:lstStyle/>
          <a:p>
            <a:pPr defTabSz="914400"/>
            <a:r>
              <a:rPr lang="en-US" sz="2400" dirty="0">
                <a:solidFill>
                  <a:srgbClr val="000000"/>
                </a:solidFill>
              </a:rPr>
              <a:t>Can one change the order of events in time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by measuring </a:t>
            </a:r>
            <a:r>
              <a:rPr lang="en-US" sz="2400" dirty="0">
                <a:solidFill>
                  <a:srgbClr val="000000"/>
                </a:solidFill>
              </a:rPr>
              <a:t>them </a:t>
            </a:r>
            <a:r>
              <a:rPr lang="en-US" sz="2400" dirty="0" smtClean="0">
                <a:solidFill>
                  <a:srgbClr val="000000"/>
                </a:solidFill>
              </a:rPr>
              <a:t>in </a:t>
            </a:r>
            <a:r>
              <a:rPr lang="en-US" sz="2400" dirty="0">
                <a:solidFill>
                  <a:srgbClr val="000000"/>
                </a:solidFill>
              </a:rPr>
              <a:t>a different inertial reference frame?</a:t>
            </a:r>
          </a:p>
        </p:txBody>
      </p:sp>
      <p:sp>
        <p:nvSpPr>
          <p:cNvPr id="60420" name="TextBox 7"/>
          <p:cNvSpPr txBox="1">
            <a:spLocks noChangeArrowheads="1"/>
          </p:cNvSpPr>
          <p:nvPr/>
        </p:nvSpPr>
        <p:spPr bwMode="auto">
          <a:xfrm>
            <a:off x="2209800" y="2895600"/>
            <a:ext cx="2185988" cy="1200150"/>
          </a:xfrm>
          <a:prstGeom prst="rect">
            <a:avLst/>
          </a:prstGeom>
          <a:noFill/>
          <a:ln w="9525">
            <a:noFill/>
            <a:miter lim="800000"/>
            <a:headEnd/>
            <a:tailEnd/>
          </a:ln>
        </p:spPr>
        <p:txBody>
          <a:bodyPr wrap="none">
            <a:prstTxWarp prst="textNoShape">
              <a:avLst/>
            </a:prstTxWarp>
            <a:spAutoFit/>
          </a:bodyPr>
          <a:lstStyle/>
          <a:p>
            <a:pPr marL="457200" indent="-457200">
              <a:buFontTx/>
              <a:buAutoNum type="alphaUcPeriod"/>
            </a:pPr>
            <a:r>
              <a:rPr lang="en-US" sz="2400"/>
              <a:t>Always</a:t>
            </a:r>
          </a:p>
          <a:p>
            <a:pPr marL="457200" indent="-457200">
              <a:buFontTx/>
              <a:buAutoNum type="alphaUcPeriod"/>
            </a:pPr>
            <a:r>
              <a:rPr lang="en-US" sz="2400"/>
              <a:t>Sometimes</a:t>
            </a:r>
          </a:p>
          <a:p>
            <a:pPr marL="457200" indent="-457200">
              <a:buFontTx/>
              <a:buAutoNum type="alphaUcPeriod"/>
            </a:pPr>
            <a:r>
              <a:rPr lang="en-US" sz="2400"/>
              <a:t>Never</a:t>
            </a:r>
          </a:p>
        </p:txBody>
      </p:sp>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.10</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41861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713"/>
            <a:ext cx="7891153" cy="715488"/>
          </a:xfrm>
        </p:spPr>
        <p:txBody>
          <a:bodyPr>
            <a:normAutofit fontScale="85000" lnSpcReduction="10000"/>
          </a:bodyPr>
          <a:lstStyle/>
          <a:p>
            <a:pPr>
              <a:buNone/>
            </a:pPr>
            <a:r>
              <a:rPr lang="en-US" dirty="0" smtClean="0"/>
              <a:t>The interval between two particular events is positive:</a:t>
            </a:r>
            <a:endParaRPr lang="en-US" dirty="0"/>
          </a:p>
        </p:txBody>
      </p:sp>
      <p:graphicFrame>
        <p:nvGraphicFramePr>
          <p:cNvPr id="249858" name="Object 2"/>
          <p:cNvGraphicFramePr>
            <a:graphicFrameLocks noChangeAspect="1"/>
          </p:cNvGraphicFramePr>
          <p:nvPr/>
        </p:nvGraphicFramePr>
        <p:xfrm>
          <a:off x="2479675" y="1622425"/>
          <a:ext cx="3224213" cy="592138"/>
        </p:xfrm>
        <a:graphic>
          <a:graphicData uri="http://schemas.openxmlformats.org/presentationml/2006/ole">
            <p:oleObj spid="_x0000_s23559" name="Equation" r:id="rId4" imgW="1358640" imgH="228600" progId="Equation.3">
              <p:embed/>
            </p:oleObj>
          </a:graphicData>
        </a:graphic>
      </p:graphicFrame>
      <p:sp>
        <p:nvSpPr>
          <p:cNvPr id="5" name="Content Placeholder 2"/>
          <p:cNvSpPr txBox="1">
            <a:spLocks/>
          </p:cNvSpPr>
          <p:nvPr/>
        </p:nvSpPr>
        <p:spPr>
          <a:xfrm>
            <a:off x="457200" y="2778825"/>
            <a:ext cx="7891153" cy="2588821"/>
          </a:xfrm>
          <a:prstGeom prst="rect">
            <a:avLst/>
          </a:prstGeom>
        </p:spPr>
        <p:txBody>
          <a:bodyPr vert="horz" lIns="91440" tIns="45720" rIns="91440" bIns="45720" rtlCol="0">
            <a:normAutofit lnSpcReduction="10000"/>
          </a:bodyPr>
          <a:lstStyle/>
          <a:p>
            <a:pPr marR="0" lvl="0"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Could these events be causally connected?</a:t>
            </a:r>
            <a:r>
              <a:rPr kumimoji="0" lang="en-US" sz="3200" b="0" i="0" u="none" strike="noStrike" kern="1200" cap="none" spc="0" normalizeH="0" noProof="0" dirty="0" smtClean="0">
                <a:ln>
                  <a:noFill/>
                </a:ln>
                <a:solidFill>
                  <a:schemeClr val="tx1"/>
                </a:solidFill>
                <a:effectLst/>
                <a:uLnTx/>
                <a:uFillTx/>
                <a:latin typeface="+mn-lt"/>
                <a:ea typeface="+mn-ea"/>
                <a:cs typeface="+mn-cs"/>
              </a:rPr>
              <a:t>  That is, could one of these events have caused the other? </a:t>
            </a:r>
          </a:p>
          <a:p>
            <a:pPr marL="514350" marR="0" lvl="0" indent="-514350" defTabSz="457200" rtl="0" eaLnBrk="1" fontAlgn="auto" latinLnBrk="0" hangingPunct="1">
              <a:lnSpc>
                <a:spcPct val="100000"/>
              </a:lnSpc>
              <a:spcBef>
                <a:spcPct val="20000"/>
              </a:spcBef>
              <a:spcAft>
                <a:spcPts val="0"/>
              </a:spcAft>
              <a:buClrTx/>
              <a:buSzTx/>
              <a:buFont typeface="Arial"/>
              <a:buAutoNum type="alphaUcParenR"/>
              <a:tabLst/>
              <a:defRPr/>
            </a:pPr>
            <a:r>
              <a:rPr lang="en-US" sz="3200" dirty="0" smtClean="0"/>
              <a:t>Yes    B) No		</a:t>
            </a:r>
          </a:p>
          <a:p>
            <a:pPr marL="514350" marR="0" lvl="0" indent="-514350" defTabSz="457200" rtl="0" eaLnBrk="1" fontAlgn="auto" latinLnBrk="0" hangingPunct="1">
              <a:lnSpc>
                <a:spcPct val="100000"/>
              </a:lnSpc>
              <a:spcBef>
                <a:spcPct val="20000"/>
              </a:spcBef>
              <a:spcAft>
                <a:spcPts val="0"/>
              </a:spcAft>
              <a:buClrTx/>
              <a:buSzTx/>
              <a:tabLst/>
              <a:defRPr/>
            </a:pPr>
            <a:r>
              <a:rPr lang="en-US" sz="3200" dirty="0" smtClean="0"/>
              <a:t>C) Answer depends on the frame of reference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.11</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419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5780"/>
            <a:ext cx="7734822" cy="3421753"/>
          </a:xfrm>
        </p:spPr>
        <p:txBody>
          <a:bodyPr>
            <a:normAutofit lnSpcReduction="10000"/>
          </a:bodyPr>
          <a:lstStyle/>
          <a:p>
            <a:pPr marL="0" indent="0">
              <a:buNone/>
              <a:tabLst>
                <a:tab pos="1089025" algn="l"/>
              </a:tabLst>
            </a:pPr>
            <a:r>
              <a:rPr lang="en-US" sz="2400" dirty="0" smtClean="0"/>
              <a:t>A clock flies over a town at high speed (constant velocity).  In the rest frame of the town, the clock reads 0 when it is over the church steeple and it reads 2 when it is over the Old Watch Tower.  So according the townsfolk, the flying clock face advanced 2 units between these two events.</a:t>
            </a:r>
          </a:p>
          <a:p>
            <a:pPr marL="0" indent="0">
              <a:buNone/>
              <a:tabLst>
                <a:tab pos="1089025" algn="l"/>
              </a:tabLst>
            </a:pPr>
            <a:r>
              <a:rPr lang="en-US" sz="2400" dirty="0" smtClean="0"/>
              <a:t>Do observers in all other references frames agree that the flying clock face advanced 2 units between these two events?</a:t>
            </a:r>
          </a:p>
          <a:p>
            <a:pPr marL="0" indent="0">
              <a:buNone/>
              <a:tabLst>
                <a:tab pos="1089025" algn="l"/>
              </a:tabLst>
            </a:pPr>
            <a:r>
              <a:rPr lang="en-US" sz="2400" dirty="0" smtClean="0"/>
              <a:t>A) Yes		B) No</a:t>
            </a:r>
            <a:endParaRPr lang="en-US" sz="2400" dirty="0"/>
          </a:p>
        </p:txBody>
      </p:sp>
      <p:sp>
        <p:nvSpPr>
          <p:cNvPr id="4" name="Rectangle 3"/>
          <p:cNvSpPr/>
          <p:nvPr/>
        </p:nvSpPr>
        <p:spPr>
          <a:xfrm>
            <a:off x="1704107" y="5094514"/>
            <a:ext cx="356260" cy="831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Isosceles Triangle 4"/>
          <p:cNvSpPr/>
          <p:nvPr/>
        </p:nvSpPr>
        <p:spPr>
          <a:xfrm>
            <a:off x="1704107" y="4453247"/>
            <a:ext cx="356260" cy="64126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050476" y="4868883"/>
            <a:ext cx="273132" cy="10569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664530" y="4453247"/>
            <a:ext cx="997527" cy="4156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638790" y="3847611"/>
            <a:ext cx="510639" cy="51063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V="1">
            <a:off x="1724886" y="3987143"/>
            <a:ext cx="314692" cy="11877"/>
          </a:xfrm>
          <a:prstGeom prst="line">
            <a:avLst/>
          </a:prstGeom>
          <a:ln>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5985159" y="3895108"/>
            <a:ext cx="510639" cy="510639"/>
            <a:chOff x="5878286" y="2642255"/>
            <a:chExt cx="510639" cy="510639"/>
          </a:xfrm>
        </p:grpSpPr>
        <p:sp>
          <p:nvSpPr>
            <p:cNvPr id="12" name="Oval 11"/>
            <p:cNvSpPr/>
            <p:nvPr/>
          </p:nvSpPr>
          <p:spPr>
            <a:xfrm>
              <a:off x="5878286" y="2642255"/>
              <a:ext cx="510639" cy="51063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flipH="1" flipV="1">
              <a:off x="6147280" y="2861949"/>
              <a:ext cx="315487" cy="1"/>
            </a:xfrm>
            <a:prstGeom prst="line">
              <a:avLst/>
            </a:prstGeom>
            <a:ln>
              <a:solidFill>
                <a:schemeClr val="tx1"/>
              </a:solidFill>
              <a:tailEnd type="triangle" w="med" len="lg"/>
            </a:ln>
            <a:scene3d>
              <a:camera prst="orthographicFront">
                <a:rot lat="0" lon="0" rev="1800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17" name="Rectangle 16"/>
          <p:cNvSpPr/>
          <p:nvPr/>
        </p:nvSpPr>
        <p:spPr>
          <a:xfrm>
            <a:off x="1003463" y="5925786"/>
            <a:ext cx="6163293" cy="451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2291933" y="3895108"/>
            <a:ext cx="819398" cy="315487"/>
          </a:xfrm>
          <a:prstGeom prst="rightArrow">
            <a:avLst>
              <a:gd name="adj1" fmla="val 50000"/>
              <a:gd name="adj2" fmla="val 87641"/>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6596740" y="3933309"/>
            <a:ext cx="819398" cy="315487"/>
          </a:xfrm>
          <a:prstGeom prst="rightArrow">
            <a:avLst>
              <a:gd name="adj1" fmla="val 50000"/>
              <a:gd name="adj2" fmla="val 87641"/>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.12</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7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712"/>
            <a:ext cx="8318665" cy="908461"/>
          </a:xfrm>
        </p:spPr>
        <p:txBody>
          <a:bodyPr>
            <a:noAutofit/>
          </a:bodyPr>
          <a:lstStyle/>
          <a:p>
            <a:pPr marL="0" indent="0">
              <a:buNone/>
            </a:pPr>
            <a:r>
              <a:rPr lang="en-US" dirty="0" smtClean="0"/>
              <a:t>Is the time interval</a:t>
            </a:r>
            <a:r>
              <a:rPr lang="en-US" dirty="0" smtClean="0"/>
              <a:t> Δt </a:t>
            </a:r>
            <a:r>
              <a:rPr lang="en-US" dirty="0" smtClean="0"/>
              <a:t>between two events Lorentz invariant?</a:t>
            </a:r>
          </a:p>
          <a:p>
            <a:pPr marL="514350" indent="-514350">
              <a:buAutoNum type="alphaUcParenR"/>
            </a:pPr>
            <a:r>
              <a:rPr lang="en-US" dirty="0" smtClean="0"/>
              <a:t>Yes   B) No</a:t>
            </a:r>
          </a:p>
          <a:p>
            <a:pPr marL="514350" indent="-514350">
              <a:buNone/>
            </a:pPr>
            <a:endParaRPr lang="en-US" dirty="0" smtClean="0"/>
          </a:p>
          <a:p>
            <a:pPr marL="514350" indent="-514350">
              <a:buNone/>
            </a:pPr>
            <a:endParaRPr lang="en-US" dirty="0"/>
          </a:p>
        </p:txBody>
      </p:sp>
      <p:sp>
        <p:nvSpPr>
          <p:cNvPr id="5" name="Content Placeholder 2"/>
          <p:cNvSpPr txBox="1">
            <a:spLocks/>
          </p:cNvSpPr>
          <p:nvPr/>
        </p:nvSpPr>
        <p:spPr>
          <a:xfrm>
            <a:off x="457200" y="3244241"/>
            <a:ext cx="7891153" cy="2778712"/>
          </a:xfrm>
          <a:prstGeom prst="rect">
            <a:avLst/>
          </a:prstGeom>
        </p:spPr>
        <p:txBody>
          <a:bodyPr vert="horz" lIns="91440" tIns="45720" rIns="91440" bIns="45720" rtlCol="0">
            <a:normAutofit/>
          </a:bodyPr>
          <a:lstStyle/>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Is the proper</a:t>
            </a:r>
            <a:r>
              <a:rPr kumimoji="0" lang="en-US" sz="3200" b="0" i="0" u="none" strike="noStrike" kern="1200" cap="none" spc="0" normalizeH="0" noProof="0" dirty="0" smtClean="0">
                <a:ln>
                  <a:noFill/>
                </a:ln>
                <a:solidFill>
                  <a:schemeClr val="tx1"/>
                </a:solidFill>
                <a:effectLst/>
                <a:uLnTx/>
                <a:uFillTx/>
                <a:latin typeface="+mn-lt"/>
                <a:ea typeface="+mn-ea"/>
                <a:cs typeface="+mn-cs"/>
              </a:rPr>
              <a:t> time interval</a:t>
            </a:r>
          </a:p>
          <a:p>
            <a:pPr marL="342900" marR="0" lvl="0" indent="-342900" defTabSz="457200" rtl="0" eaLnBrk="1" fontAlgn="auto" latinLnBrk="0" hangingPunct="1">
              <a:lnSpc>
                <a:spcPct val="100000"/>
              </a:lnSpc>
              <a:spcBef>
                <a:spcPct val="20000"/>
              </a:spcBef>
              <a:spcAft>
                <a:spcPts val="0"/>
              </a:spcAft>
              <a:buClrTx/>
              <a:buSzTx/>
              <a:buFont typeface="Arial"/>
              <a:buNone/>
              <a:tabLst/>
              <a:defRPr/>
            </a:pPr>
            <a:r>
              <a:rPr lang="en-US" sz="3200" dirty="0" smtClean="0"/>
              <a:t>between two events Lorentz Invariant?</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defTabSz="457200" rtl="0" eaLnBrk="1" fontAlgn="auto" latinLnBrk="0" hangingPunct="1">
              <a:lnSpc>
                <a:spcPct val="100000"/>
              </a:lnSpc>
              <a:spcBef>
                <a:spcPct val="20000"/>
              </a:spcBef>
              <a:spcAft>
                <a:spcPts val="0"/>
              </a:spcAft>
              <a:buClrTx/>
              <a:buSzTx/>
              <a:buFont typeface="Arial"/>
              <a:buAutoNum type="alphaUcParenR"/>
              <a:tabLst/>
              <a:defRPr/>
            </a:pPr>
            <a:r>
              <a:rPr lang="en-US" sz="3200" dirty="0" smtClean="0"/>
              <a:t>Yes    B) No		</a:t>
            </a:r>
          </a:p>
        </p:txBody>
      </p:sp>
      <p:graphicFrame>
        <p:nvGraphicFramePr>
          <p:cNvPr id="249858" name="Object 2"/>
          <p:cNvGraphicFramePr>
            <a:graphicFrameLocks noChangeAspect="1"/>
          </p:cNvGraphicFramePr>
          <p:nvPr/>
        </p:nvGraphicFramePr>
        <p:xfrm>
          <a:off x="4932897" y="3024187"/>
          <a:ext cx="1325562" cy="1084263"/>
        </p:xfrm>
        <a:graphic>
          <a:graphicData uri="http://schemas.openxmlformats.org/presentationml/2006/ole">
            <p:oleObj spid="_x0000_s24583" name="Equation" r:id="rId4" imgW="558720" imgH="419040" progId="Equation.3">
              <p:embed/>
            </p:oleObj>
          </a:graphicData>
        </a:graphic>
      </p:graphicFrame>
      <p:sp>
        <p:nvSpPr>
          <p:cNvPr id="8"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.13</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93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20545" cy="4525963"/>
          </a:xfrm>
        </p:spPr>
        <p:txBody>
          <a:bodyPr>
            <a:normAutofit/>
          </a:bodyPr>
          <a:lstStyle/>
          <a:p>
            <a:pPr>
              <a:buNone/>
            </a:pPr>
            <a:r>
              <a:rPr lang="en-US" sz="2800" dirty="0" smtClean="0"/>
              <a:t>The displacement between two events</a:t>
            </a:r>
            <a:r>
              <a:rPr lang="en-US" sz="2800" dirty="0" smtClean="0"/>
              <a:t> </a:t>
            </a:r>
            <a:r>
              <a:rPr lang="en-US" sz="2800" dirty="0" err="1" smtClean="0"/>
              <a:t>Δx</a:t>
            </a:r>
            <a:r>
              <a:rPr lang="en-US" sz="2800" baseline="30000" dirty="0" err="1" smtClean="0">
                <a:latin typeface="Symbol" pitchFamily="18" charset="2"/>
              </a:rPr>
              <a:t>m</a:t>
            </a:r>
            <a:r>
              <a:rPr lang="en-US" sz="2800" dirty="0" smtClean="0"/>
              <a:t> </a:t>
            </a:r>
            <a:r>
              <a:rPr lang="en-US" sz="2800" dirty="0" smtClean="0"/>
              <a:t>is a 4-vector.</a:t>
            </a:r>
          </a:p>
          <a:p>
            <a:pPr>
              <a:buNone/>
            </a:pPr>
            <a:r>
              <a:rPr lang="en-US" sz="2800" dirty="0" smtClean="0"/>
              <a:t>Is  </a:t>
            </a:r>
            <a:r>
              <a:rPr lang="en-US" sz="2800" dirty="0" smtClean="0"/>
              <a:t>5Δx</a:t>
            </a:r>
            <a:r>
              <a:rPr lang="en-US" sz="2800" baseline="30000" dirty="0" smtClean="0">
                <a:latin typeface="Symbol" pitchFamily="18" charset="2"/>
              </a:rPr>
              <a:t>m</a:t>
            </a:r>
            <a:r>
              <a:rPr lang="en-US" sz="2800" dirty="0" smtClean="0"/>
              <a:t> </a:t>
            </a:r>
            <a:r>
              <a:rPr lang="en-US" sz="2800" dirty="0" smtClean="0"/>
              <a:t>also a 4-vector?   A) Yes  B) No</a:t>
            </a:r>
          </a:p>
          <a:p>
            <a:pPr>
              <a:buNone/>
            </a:pPr>
            <a:endParaRPr lang="en-US" sz="2800" dirty="0" smtClean="0"/>
          </a:p>
          <a:p>
            <a:pPr>
              <a:buNone/>
            </a:pPr>
            <a:r>
              <a:rPr lang="en-US" sz="2800" dirty="0" smtClean="0"/>
              <a:t>Is</a:t>
            </a:r>
            <a:r>
              <a:rPr lang="en-US" sz="2800" dirty="0" smtClean="0"/>
              <a:t> </a:t>
            </a:r>
            <a:r>
              <a:rPr lang="en-US" sz="2800" dirty="0" err="1" smtClean="0"/>
              <a:t>Δx</a:t>
            </a:r>
            <a:r>
              <a:rPr lang="en-US" sz="2800" baseline="30000" dirty="0" err="1" smtClean="0">
                <a:latin typeface="Symbol" pitchFamily="18" charset="2"/>
              </a:rPr>
              <a:t>m</a:t>
            </a:r>
            <a:r>
              <a:rPr lang="en-US" sz="2800" dirty="0" smtClean="0"/>
              <a:t> /Δ</a:t>
            </a:r>
            <a:r>
              <a:rPr lang="en-US" sz="2800" dirty="0" smtClean="0">
                <a:latin typeface="+mj-lt"/>
              </a:rPr>
              <a:t>t</a:t>
            </a:r>
            <a:r>
              <a:rPr lang="en-US" sz="2800" dirty="0" smtClean="0"/>
              <a:t>  </a:t>
            </a:r>
            <a:r>
              <a:rPr lang="en-US" sz="2800" dirty="0" smtClean="0"/>
              <a:t>a 4-vector?     A) Yes  B) No</a:t>
            </a:r>
          </a:p>
          <a:p>
            <a:pPr>
              <a:buNone/>
            </a:pPr>
            <a:endParaRPr lang="en-US" sz="2800" dirty="0" smtClean="0"/>
          </a:p>
          <a:p>
            <a:pPr>
              <a:buNone/>
            </a:pPr>
            <a:r>
              <a:rPr lang="en-US" sz="2800" dirty="0" smtClean="0"/>
              <a:t>Is</a:t>
            </a:r>
            <a:r>
              <a:rPr lang="en-US" sz="2800" dirty="0" smtClean="0"/>
              <a:t> </a:t>
            </a:r>
            <a:r>
              <a:rPr lang="en-US" sz="2800" dirty="0" err="1" smtClean="0"/>
              <a:t>Δx</a:t>
            </a:r>
            <a:r>
              <a:rPr lang="en-US" sz="2800" baseline="30000" dirty="0" err="1" smtClean="0">
                <a:latin typeface="Symbol" pitchFamily="18" charset="2"/>
              </a:rPr>
              <a:t>m</a:t>
            </a:r>
            <a:r>
              <a:rPr lang="en-US" sz="2800" dirty="0" smtClean="0"/>
              <a:t> /</a:t>
            </a:r>
            <a:r>
              <a:rPr lang="en-US" sz="2800" dirty="0" err="1" smtClean="0"/>
              <a:t>Δτ</a:t>
            </a:r>
            <a:r>
              <a:rPr lang="en-US" sz="2800" dirty="0" smtClean="0"/>
              <a:t>  </a:t>
            </a:r>
            <a:r>
              <a:rPr lang="en-US" sz="2800" dirty="0" smtClean="0"/>
              <a:t>a 4-vector?     A) Yes  B) No</a:t>
            </a:r>
            <a:endParaRPr lang="en-US" sz="2800" dirty="0"/>
          </a:p>
        </p:txBody>
      </p:sp>
      <p:sp>
        <p:nvSpPr>
          <p:cNvPr id="7"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.14</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82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66700"/>
            <a:ext cx="7772400" cy="4114800"/>
          </a:xfrm>
        </p:spPr>
        <p:txBody>
          <a:bodyPr>
            <a:normAutofit lnSpcReduction="10000"/>
          </a:bodyPr>
          <a:lstStyle/>
          <a:p>
            <a:pPr marL="0" indent="0">
              <a:buNone/>
            </a:pPr>
            <a:r>
              <a:rPr lang="en-US" sz="2400" dirty="0" smtClean="0"/>
              <a:t>I’m in frame S, and Charlie is in Frame S’ </a:t>
            </a:r>
            <a:br>
              <a:rPr lang="en-US" sz="2400" dirty="0" smtClean="0"/>
            </a:br>
            <a:r>
              <a:rPr lang="en-US" sz="2400" dirty="0" smtClean="0"/>
              <a:t>(which moves </a:t>
            </a:r>
            <a:r>
              <a:rPr lang="en-US" sz="2400" dirty="0"/>
              <a:t>with speed V in </a:t>
            </a:r>
            <a:r>
              <a:rPr lang="en-US" sz="2400" dirty="0" smtClean="0"/>
              <a:t>the </a:t>
            </a:r>
            <a:r>
              <a:rPr lang="en-US" sz="2400" dirty="0"/>
              <a:t>+x direction</a:t>
            </a:r>
            <a:r>
              <a:rPr lang="en-US" sz="2400" dirty="0" smtClean="0"/>
              <a:t>.)</a:t>
            </a:r>
            <a:endParaRPr lang="en-US" sz="2400" dirty="0"/>
          </a:p>
          <a:p>
            <a:pPr marL="0" indent="0">
              <a:buNone/>
            </a:pPr>
            <a:endParaRPr lang="en-US" sz="2400" dirty="0" smtClean="0"/>
          </a:p>
          <a:p>
            <a:pPr marL="0" indent="0">
              <a:buNone/>
            </a:pPr>
            <a:r>
              <a:rPr lang="en-US" sz="2400" dirty="0" smtClean="0"/>
              <a:t>An object moves in the S’ frame in the +</a:t>
            </a:r>
            <a:r>
              <a:rPr lang="en-US" sz="2400" u="sng" dirty="0" smtClean="0"/>
              <a:t>y direction </a:t>
            </a:r>
            <a:br>
              <a:rPr lang="en-US" sz="2400" u="sng" dirty="0" smtClean="0"/>
            </a:br>
            <a:r>
              <a:rPr lang="en-US" sz="2400" dirty="0" smtClean="0"/>
              <a:t>with speed </a:t>
            </a:r>
            <a:r>
              <a:rPr lang="en-US" sz="2400" dirty="0" err="1" smtClean="0"/>
              <a:t>v’</a:t>
            </a:r>
            <a:r>
              <a:rPr lang="en-US" sz="2400" baseline="-25000" dirty="0" err="1" smtClean="0"/>
              <a:t>y</a:t>
            </a:r>
            <a:r>
              <a:rPr lang="en-US" sz="2400" dirty="0" smtClean="0"/>
              <a:t>. </a:t>
            </a:r>
          </a:p>
          <a:p>
            <a:pPr marL="0" indent="0">
              <a:buNone/>
            </a:pPr>
            <a:r>
              <a:rPr lang="en-US" sz="2400" dirty="0" smtClean="0">
                <a:solidFill>
                  <a:srgbClr val="0000FF"/>
                </a:solidFill>
              </a:rPr>
              <a:t>Do I measure its y component of velocity to be </a:t>
            </a:r>
            <a:r>
              <a:rPr lang="en-US" sz="2400" dirty="0" err="1" smtClean="0">
                <a:solidFill>
                  <a:srgbClr val="0000FF"/>
                </a:solidFill>
              </a:rPr>
              <a:t>v</a:t>
            </a:r>
            <a:r>
              <a:rPr lang="en-US" sz="2400" baseline="-25000" dirty="0" err="1" smtClean="0">
                <a:solidFill>
                  <a:srgbClr val="0000FF"/>
                </a:solidFill>
              </a:rPr>
              <a:t>y</a:t>
            </a:r>
            <a:r>
              <a:rPr lang="en-US" sz="2400" dirty="0" smtClean="0">
                <a:solidFill>
                  <a:srgbClr val="0000FF"/>
                </a:solidFill>
              </a:rPr>
              <a:t> =</a:t>
            </a:r>
            <a:r>
              <a:rPr lang="en-US" sz="2400" dirty="0" err="1" smtClean="0">
                <a:solidFill>
                  <a:srgbClr val="0000FF"/>
                </a:solidFill>
              </a:rPr>
              <a:t>v</a:t>
            </a:r>
            <a:r>
              <a:rPr lang="en-US" sz="2400" baseline="-25000" dirty="0" err="1" smtClean="0">
                <a:solidFill>
                  <a:srgbClr val="0000FF"/>
                </a:solidFill>
              </a:rPr>
              <a:t>y</a:t>
            </a:r>
            <a:r>
              <a:rPr lang="en-US" sz="2400" dirty="0" smtClean="0">
                <a:solidFill>
                  <a:srgbClr val="0000FF"/>
                </a:solidFill>
              </a:rPr>
              <a:t>’?</a:t>
            </a:r>
          </a:p>
          <a:p>
            <a:pPr marL="0" indent="0">
              <a:buNone/>
            </a:pPr>
            <a:endParaRPr lang="en-US" dirty="0"/>
          </a:p>
          <a:p>
            <a:pPr marL="457200" indent="-457200">
              <a:buAutoNum type="alphaUcParenR"/>
            </a:pPr>
            <a:r>
              <a:rPr lang="en-US" sz="2400" dirty="0" smtClean="0"/>
              <a:t>Yes</a:t>
            </a:r>
          </a:p>
          <a:p>
            <a:pPr marL="457200" indent="-457200">
              <a:buAutoNum type="alphaUcParenR"/>
            </a:pPr>
            <a:r>
              <a:rPr lang="en-US" sz="2400" dirty="0" smtClean="0"/>
              <a:t>No</a:t>
            </a:r>
          </a:p>
          <a:p>
            <a:pPr marL="457200" indent="-457200">
              <a:buAutoNum type="alphaUcParenR"/>
            </a:pPr>
            <a:r>
              <a:rPr lang="en-US" sz="2400" dirty="0" smtClean="0"/>
              <a:t>??? </a:t>
            </a:r>
            <a:endParaRPr lang="en-US" sz="2400" dirty="0"/>
          </a:p>
        </p:txBody>
      </p:sp>
      <p:sp>
        <p:nvSpPr>
          <p:cNvPr id="4"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.15</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9882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81000" y="304800"/>
            <a:ext cx="4648200" cy="914400"/>
          </a:xfrm>
          <a:noFill/>
        </p:spPr>
        <p:txBody>
          <a:bodyPr>
            <a:normAutofit fontScale="90000"/>
          </a:bodyPr>
          <a:lstStyle/>
          <a:p>
            <a:pPr algn="l"/>
            <a:r>
              <a:rPr lang="en-US" sz="3200">
                <a:latin typeface="Calibri" charset="0"/>
              </a:rPr>
              <a:t>Displacement is a defined quantity:</a:t>
            </a:r>
          </a:p>
        </p:txBody>
      </p:sp>
      <p:sp>
        <p:nvSpPr>
          <p:cNvPr id="10244" name="TextBox 21"/>
          <p:cNvSpPr txBox="1">
            <a:spLocks noChangeArrowheads="1"/>
          </p:cNvSpPr>
          <p:nvPr/>
        </p:nvSpPr>
        <p:spPr bwMode="auto">
          <a:xfrm>
            <a:off x="1371600" y="2819400"/>
            <a:ext cx="7162800" cy="1816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Yes</a:t>
            </a:r>
          </a:p>
          <a:p>
            <a:pPr eaLnBrk="1" hangingPunct="1">
              <a:buFontTx/>
              <a:buAutoNum type="alphaUcParenR"/>
            </a:pPr>
            <a:r>
              <a:rPr lang="en-US" sz="2800"/>
              <a:t>  No</a:t>
            </a:r>
            <a:endParaRPr lang="en-US" sz="2800">
              <a:latin typeface="Times New Roman" charset="0"/>
              <a:cs typeface="Times New Roman" charset="0"/>
            </a:endParaRPr>
          </a:p>
          <a:p>
            <a:pPr eaLnBrk="1" hangingPunct="1">
              <a:buFontTx/>
              <a:buAutoNum type="alphaUcParenR"/>
            </a:pPr>
            <a:r>
              <a:rPr lang="en-US" sz="2800">
                <a:cs typeface="Arial" charset="0"/>
              </a:rPr>
              <a:t>  Ummm… don</a:t>
            </a:r>
            <a:r>
              <a:rPr lang="ja-JP" altLang="en-US" sz="2800">
                <a:cs typeface="Arial" charset="0"/>
              </a:rPr>
              <a:t>’</a:t>
            </a:r>
            <a:r>
              <a:rPr lang="en-US" sz="2800">
                <a:cs typeface="Arial" charset="0"/>
              </a:rPr>
              <a:t>t know how to tell</a:t>
            </a:r>
          </a:p>
          <a:p>
            <a:pPr eaLnBrk="1" hangingPunct="1">
              <a:buFontTx/>
              <a:buAutoNum type="alphaUcParenR"/>
            </a:pPr>
            <a:r>
              <a:rPr lang="en-US" sz="2800">
                <a:cs typeface="Arial" charset="0"/>
              </a:rPr>
              <a:t>  None of these.</a:t>
            </a:r>
          </a:p>
        </p:txBody>
      </p:sp>
      <p:graphicFrame>
        <p:nvGraphicFramePr>
          <p:cNvPr id="370722" name="Object 8"/>
          <p:cNvGraphicFramePr>
            <a:graphicFrameLocks noChangeAspect="1"/>
          </p:cNvGraphicFramePr>
          <p:nvPr/>
        </p:nvGraphicFramePr>
        <p:xfrm>
          <a:off x="2317895" y="877888"/>
          <a:ext cx="2409825" cy="722312"/>
        </p:xfrm>
        <a:graphic>
          <a:graphicData uri="http://schemas.openxmlformats.org/presentationml/2006/ole">
            <p:oleObj spid="_x0000_s5135" name="Equation" r:id="rId4" imgW="1015920" imgH="279360" progId="Equation.3">
              <p:embed/>
            </p:oleObj>
          </a:graphicData>
        </a:graphic>
      </p:graphicFrame>
      <p:sp>
        <p:nvSpPr>
          <p:cNvPr id="5" name="Rectangle 2"/>
          <p:cNvSpPr txBox="1">
            <a:spLocks noChangeArrowheads="1"/>
          </p:cNvSpPr>
          <p:nvPr/>
        </p:nvSpPr>
        <p:spPr bwMode="auto">
          <a:xfrm>
            <a:off x="381000" y="1600200"/>
            <a:ext cx="8458200" cy="838200"/>
          </a:xfrm>
          <a:prstGeom prst="rect">
            <a:avLst/>
          </a:prstGeom>
          <a:noFill/>
          <a:ln w="9525">
            <a:noFill/>
            <a:miter lim="800000"/>
            <a:headEnd/>
            <a:tailEnd/>
          </a:ln>
        </p:spPr>
        <p:txBody>
          <a:bodyPr anchor="ctr"/>
          <a:lstStyle/>
          <a:p>
            <a:pPr eaLnBrk="0" hangingPunct="0">
              <a:defRPr/>
            </a:pPr>
            <a:r>
              <a:rPr lang="en-US" sz="3200" u="sng" dirty="0">
                <a:latin typeface="+mj-lt"/>
                <a:ea typeface="+mj-ea"/>
                <a:cs typeface="Times New Roman" pitchFamily="18" charset="0"/>
              </a:rPr>
              <a:t>Is displacement a 4-vector?</a:t>
            </a:r>
            <a:endParaRPr lang="en-US" sz="3200" u="sng" dirty="0">
              <a:latin typeface="+mj-lt"/>
              <a:ea typeface="+mj-ea"/>
              <a:cs typeface="+mj-cs"/>
            </a:endParaRPr>
          </a:p>
        </p:txBody>
      </p:sp>
      <p:sp>
        <p:nvSpPr>
          <p:cNvPr id="7" name="Rectangle 2"/>
          <p:cNvSpPr txBox="1">
            <a:spLocks noChangeArrowheads="1"/>
          </p:cNvSpPr>
          <p:nvPr/>
        </p:nvSpPr>
        <p:spPr bwMode="auto">
          <a:xfrm>
            <a:off x="1371600" y="5029200"/>
            <a:ext cx="6781800" cy="914400"/>
          </a:xfrm>
          <a:prstGeom prst="rect">
            <a:avLst/>
          </a:prstGeom>
          <a:noFill/>
          <a:ln w="9525">
            <a:noFill/>
            <a:miter lim="800000"/>
            <a:headEnd/>
            <a:tailEnd/>
          </a:ln>
        </p:spPr>
        <p:txBody>
          <a:bodyPr anchor="ctr"/>
          <a:lstStyle/>
          <a:p>
            <a:pPr eaLnBrk="0" hangingPunct="0">
              <a:defRPr/>
            </a:pPr>
            <a:r>
              <a:rPr lang="en-US" sz="3600" dirty="0">
                <a:solidFill>
                  <a:srgbClr val="0000FF"/>
                </a:solidFill>
                <a:latin typeface="+mj-lt"/>
                <a:ea typeface="+mj-ea"/>
                <a:cs typeface="+mj-cs"/>
              </a:rPr>
              <a:t>Be ready to explain your answer.</a:t>
            </a:r>
          </a:p>
        </p:txBody>
      </p:sp>
      <p:sp>
        <p:nvSpPr>
          <p:cNvPr id="8"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.16</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8401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5" grpId="0"/>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520700" y="211137"/>
            <a:ext cx="7391400" cy="830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400" dirty="0"/>
              <a:t>Which of the following equations is the correct way to write out the Lorentz product?</a:t>
            </a:r>
          </a:p>
        </p:txBody>
      </p:sp>
      <p:graphicFrame>
        <p:nvGraphicFramePr>
          <p:cNvPr id="2"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72227943"/>
              </p:ext>
            </p:extLst>
          </p:nvPr>
        </p:nvGraphicFramePr>
        <p:xfrm>
          <a:off x="520700" y="1089025"/>
          <a:ext cx="5033962" cy="2790825"/>
        </p:xfrm>
        <a:graphic>
          <a:graphicData uri="http://schemas.openxmlformats.org/presentationml/2006/ole">
            <p:oleObj spid="_x0000_s6158" name="Equation" r:id="rId4" imgW="2222500" imgH="1219200" progId="Equation.3">
              <p:embed/>
            </p:oleObj>
          </a:graphicData>
        </a:graphic>
      </p:graphicFrame>
      <p:sp>
        <p:nvSpPr>
          <p:cNvPr id="4"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.17</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1773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304800"/>
            <a:ext cx="4648200" cy="914400"/>
          </a:xfrm>
          <a:noFill/>
        </p:spPr>
        <p:txBody>
          <a:bodyPr>
            <a:normAutofit/>
          </a:bodyPr>
          <a:lstStyle/>
          <a:p>
            <a:pPr algn="l"/>
            <a:r>
              <a:rPr lang="en-US" sz="2400" dirty="0">
                <a:latin typeface="Calibri" charset="0"/>
              </a:rPr>
              <a:t>Velocity is a defined quantity:</a:t>
            </a:r>
          </a:p>
        </p:txBody>
      </p:sp>
      <p:sp>
        <p:nvSpPr>
          <p:cNvPr id="10244" name="TextBox 21"/>
          <p:cNvSpPr txBox="1">
            <a:spLocks noChangeArrowheads="1"/>
          </p:cNvSpPr>
          <p:nvPr/>
        </p:nvSpPr>
        <p:spPr bwMode="auto">
          <a:xfrm>
            <a:off x="1143000" y="4356100"/>
            <a:ext cx="7162800" cy="18161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dirty="0"/>
              <a:t> Yes </a:t>
            </a:r>
          </a:p>
          <a:p>
            <a:pPr eaLnBrk="1" hangingPunct="1">
              <a:buFontTx/>
              <a:buAutoNum type="alphaUcParenR"/>
            </a:pPr>
            <a:r>
              <a:rPr lang="en-US" sz="2800" dirty="0"/>
              <a:t>  No</a:t>
            </a:r>
            <a:endParaRPr lang="en-US" sz="2800" dirty="0">
              <a:latin typeface="Times New Roman" charset="0"/>
              <a:cs typeface="Times New Roman" charset="0"/>
            </a:endParaRPr>
          </a:p>
          <a:p>
            <a:pPr eaLnBrk="1" hangingPunct="1">
              <a:buFontTx/>
              <a:buAutoNum type="alphaUcParenR"/>
            </a:pPr>
            <a:r>
              <a:rPr lang="en-US" sz="2800" dirty="0">
                <a:cs typeface="Arial" charset="0"/>
              </a:rPr>
              <a:t>  Sometimes yes, sometimes no</a:t>
            </a:r>
          </a:p>
          <a:p>
            <a:pPr eaLnBrk="1" hangingPunct="1">
              <a:buFontTx/>
              <a:buAutoNum type="alphaUcParenR"/>
            </a:pPr>
            <a:r>
              <a:rPr lang="en-US" sz="2800" dirty="0">
                <a:cs typeface="Arial" charset="0"/>
              </a:rPr>
              <a:t>  None of these.</a:t>
            </a:r>
          </a:p>
        </p:txBody>
      </p:sp>
      <p:graphicFrame>
        <p:nvGraphicFramePr>
          <p:cNvPr id="370722"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59488303"/>
              </p:ext>
            </p:extLst>
          </p:nvPr>
        </p:nvGraphicFramePr>
        <p:xfrm>
          <a:off x="4148138" y="31750"/>
          <a:ext cx="4244975" cy="1411288"/>
        </p:xfrm>
        <a:graphic>
          <a:graphicData uri="http://schemas.openxmlformats.org/presentationml/2006/ole">
            <p:oleObj spid="_x0000_s7194" name="Equation" r:id="rId4" imgW="1790700" imgH="533400" progId="Equation.3">
              <p:embed/>
            </p:oleObj>
          </a:graphicData>
        </a:graphic>
      </p:graphicFrame>
      <p:sp>
        <p:nvSpPr>
          <p:cNvPr id="5" name="Rectangle 2"/>
          <p:cNvSpPr txBox="1">
            <a:spLocks noChangeArrowheads="1"/>
          </p:cNvSpPr>
          <p:nvPr/>
        </p:nvSpPr>
        <p:spPr bwMode="auto">
          <a:xfrm>
            <a:off x="381000" y="1524000"/>
            <a:ext cx="8458200" cy="838200"/>
          </a:xfrm>
          <a:prstGeom prst="rect">
            <a:avLst/>
          </a:prstGeom>
          <a:noFill/>
          <a:ln w="9525">
            <a:noFill/>
            <a:miter lim="800000"/>
            <a:headEnd/>
            <a:tailEnd/>
          </a:ln>
        </p:spPr>
        <p:txBody>
          <a:bodyPr anchor="ctr"/>
          <a:lstStyle/>
          <a:p>
            <a:pPr eaLnBrk="0" hangingPunct="0">
              <a:defRPr/>
            </a:pPr>
            <a:r>
              <a:rPr lang="en-US" sz="2400" dirty="0">
                <a:latin typeface="+mj-lt"/>
                <a:ea typeface="+mj-ea"/>
                <a:cs typeface="Times New Roman" pitchFamily="18" charset="0"/>
              </a:rPr>
              <a:t>In another inertial frame, seen to be moving to the right, parallel to x, observers see:</a:t>
            </a:r>
            <a:endParaRPr lang="en-US" sz="2400" dirty="0">
              <a:latin typeface="+mj-lt"/>
              <a:ea typeface="+mj-ea"/>
              <a:cs typeface="+mj-cs"/>
            </a:endParaRPr>
          </a:p>
        </p:txBody>
      </p:sp>
      <p:graphicFrame>
        <p:nvGraphicFramePr>
          <p:cNvPr id="6"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41640251"/>
              </p:ext>
            </p:extLst>
          </p:nvPr>
        </p:nvGraphicFramePr>
        <p:xfrm>
          <a:off x="1317625" y="2366963"/>
          <a:ext cx="4727575" cy="1411287"/>
        </p:xfrm>
        <a:graphic>
          <a:graphicData uri="http://schemas.openxmlformats.org/presentationml/2006/ole">
            <p:oleObj spid="_x0000_s7195" name="Equation" r:id="rId5" imgW="1993900" imgH="533400" progId="Equation.3">
              <p:embed/>
            </p:oleObj>
          </a:graphicData>
        </a:graphic>
      </p:graphicFrame>
      <p:sp>
        <p:nvSpPr>
          <p:cNvPr id="10" name="Rectangle 2"/>
          <p:cNvSpPr txBox="1">
            <a:spLocks noChangeArrowheads="1"/>
          </p:cNvSpPr>
          <p:nvPr/>
        </p:nvSpPr>
        <p:spPr bwMode="auto">
          <a:xfrm>
            <a:off x="381000" y="3505200"/>
            <a:ext cx="8458200" cy="609600"/>
          </a:xfrm>
          <a:prstGeom prst="rect">
            <a:avLst/>
          </a:prstGeom>
          <a:noFill/>
          <a:ln w="9525">
            <a:noFill/>
            <a:miter lim="800000"/>
            <a:headEnd/>
            <a:tailEnd/>
          </a:ln>
        </p:spPr>
        <p:txBody>
          <a:bodyPr anchor="ctr"/>
          <a:lstStyle/>
          <a:p>
            <a:pPr eaLnBrk="0" hangingPunct="0">
              <a:defRPr/>
            </a:pPr>
            <a:r>
              <a:rPr lang="en-US" sz="3200" dirty="0">
                <a:latin typeface="+mj-lt"/>
                <a:ea typeface="+mj-ea"/>
                <a:cs typeface="Times New Roman" pitchFamily="18" charset="0"/>
              </a:rPr>
              <a:t>Is velocity a 4-vector?</a:t>
            </a:r>
            <a:endParaRPr lang="en-US" sz="3200" dirty="0">
              <a:latin typeface="+mj-lt"/>
              <a:ea typeface="+mj-ea"/>
              <a:cs typeface="+mj-cs"/>
            </a:endParaRPr>
          </a:p>
        </p:txBody>
      </p:sp>
      <p:sp>
        <p:nvSpPr>
          <p:cNvPr id="8"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.18</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93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5" grpId="0"/>
      <p:bldP spid="10"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715962"/>
          </a:xfrm>
        </p:spPr>
        <p:txBody>
          <a:bodyPr>
            <a:normAutofit fontScale="90000"/>
          </a:bodyPr>
          <a:lstStyle/>
          <a:p>
            <a:pPr algn="l"/>
            <a:r>
              <a:rPr lang="en-US">
                <a:latin typeface="Calibri" charset="0"/>
              </a:rPr>
              <a:t>4-velocity?</a:t>
            </a:r>
          </a:p>
        </p:txBody>
      </p:sp>
      <p:sp>
        <p:nvSpPr>
          <p:cNvPr id="1030" name="Rectangle 4"/>
          <p:cNvSpPr>
            <a:spLocks noChangeArrowheads="1"/>
          </p:cNvSpPr>
          <p:nvPr/>
        </p:nvSpPr>
        <p:spPr bwMode="auto">
          <a:xfrm>
            <a:off x="609600" y="3057525"/>
            <a:ext cx="4953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a:t>Is this quantity a 4-vector?</a:t>
            </a:r>
          </a:p>
        </p:txBody>
      </p:sp>
      <p:sp>
        <p:nvSpPr>
          <p:cNvPr id="5" name="Rectangle 2"/>
          <p:cNvSpPr txBox="1">
            <a:spLocks noChangeArrowheads="1"/>
          </p:cNvSpPr>
          <p:nvPr/>
        </p:nvSpPr>
        <p:spPr bwMode="auto">
          <a:xfrm>
            <a:off x="1600200" y="1600200"/>
            <a:ext cx="3962400" cy="533400"/>
          </a:xfrm>
          <a:prstGeom prst="rect">
            <a:avLst/>
          </a:prstGeom>
          <a:noFill/>
          <a:ln w="9525">
            <a:noFill/>
            <a:miter lim="800000"/>
            <a:headEnd/>
            <a:tailEnd/>
          </a:ln>
        </p:spPr>
        <p:txBody>
          <a:bodyPr anchor="ctr"/>
          <a:lstStyle/>
          <a:p>
            <a:pPr eaLnBrk="0" hangingPunct="0">
              <a:defRPr/>
            </a:pPr>
            <a:r>
              <a:rPr lang="en-US" sz="3200" dirty="0">
                <a:solidFill>
                  <a:srgbClr val="0000FF"/>
                </a:solidFill>
                <a:latin typeface="+mj-lt"/>
                <a:ea typeface="+mj-ea"/>
                <a:cs typeface="+mj-cs"/>
              </a:rPr>
              <a:t>Imagine this quantity:</a:t>
            </a:r>
          </a:p>
        </p:txBody>
      </p:sp>
      <p:graphicFrame>
        <p:nvGraphicFramePr>
          <p:cNvPr id="6" name="Object 8"/>
          <p:cNvGraphicFramePr>
            <a:graphicFrameLocks noChangeAspect="1"/>
          </p:cNvGraphicFramePr>
          <p:nvPr/>
        </p:nvGraphicFramePr>
        <p:xfrm>
          <a:off x="5581650" y="0"/>
          <a:ext cx="1657350" cy="3808413"/>
        </p:xfrm>
        <a:graphic>
          <a:graphicData uri="http://schemas.openxmlformats.org/presentationml/2006/ole">
            <p:oleObj spid="_x0000_s8206" name="Equation" r:id="rId4" imgW="698400" imgH="1473120" progId="Equation.3">
              <p:embed/>
            </p:oleObj>
          </a:graphicData>
        </a:graphic>
      </p:graphicFrame>
      <p:sp>
        <p:nvSpPr>
          <p:cNvPr id="9" name="TextBox 21"/>
          <p:cNvSpPr txBox="1">
            <a:spLocks noChangeArrowheads="1"/>
          </p:cNvSpPr>
          <p:nvPr/>
        </p:nvSpPr>
        <p:spPr bwMode="auto">
          <a:xfrm>
            <a:off x="1371600" y="3962400"/>
            <a:ext cx="71628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Yes, and I can say why.</a:t>
            </a:r>
          </a:p>
          <a:p>
            <a:pPr eaLnBrk="1" hangingPunct="1">
              <a:buFontTx/>
              <a:buAutoNum type="alphaUcParenR"/>
            </a:pPr>
            <a:r>
              <a:rPr lang="en-US" sz="2800"/>
              <a:t>  No, and I can say why.</a:t>
            </a:r>
            <a:endParaRPr lang="en-US" sz="2800">
              <a:latin typeface="Times New Roman" charset="0"/>
              <a:cs typeface="Times New Roman" charset="0"/>
            </a:endParaRPr>
          </a:p>
          <a:p>
            <a:pPr eaLnBrk="1" hangingPunct="1">
              <a:buFontTx/>
              <a:buAutoNum type="alphaUcParenR"/>
            </a:pPr>
            <a:r>
              <a:rPr lang="en-US" sz="2800">
                <a:cs typeface="Arial" charset="0"/>
              </a:rPr>
              <a:t>  None of the above.</a:t>
            </a:r>
          </a:p>
        </p:txBody>
      </p:sp>
      <p:sp>
        <p:nvSpPr>
          <p:cNvPr id="7"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.19</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535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026"/>
          <p:cNvSpPr>
            <a:spLocks noGrp="1"/>
          </p:cNvSpPr>
          <p:nvPr>
            <p:ph type="title" idx="4294967295"/>
          </p:nvPr>
        </p:nvSpPr>
        <p:spPr>
          <a:xfrm>
            <a:off x="0" y="457200"/>
            <a:ext cx="9144000" cy="1600200"/>
          </a:xfrm>
        </p:spPr>
        <p:txBody>
          <a:bodyPr anchor="t"/>
          <a:lstStyle/>
          <a:p>
            <a:pPr algn="l"/>
            <a:r>
              <a:rPr lang="en-US" sz="2600" dirty="0" smtClean="0">
                <a:latin typeface="Arial" charset="0"/>
                <a:ea typeface="Arial" charset="0"/>
                <a:cs typeface="Arial" charset="0"/>
              </a:rPr>
              <a:t>Two major results of special relativity are Time Dilation and Lorentz Contraction. </a:t>
            </a:r>
            <a:r>
              <a:rPr lang="en-US" sz="2600" dirty="0" smtClean="0">
                <a:solidFill>
                  <a:srgbClr val="660066"/>
                </a:solidFill>
                <a:latin typeface="Arial" charset="0"/>
                <a:ea typeface="Arial" charset="0"/>
                <a:cs typeface="Arial" charset="0"/>
              </a:rPr>
              <a:t>Please pick one of the choices below which best describes how well you feel you understand them.</a:t>
            </a:r>
            <a:endParaRPr lang="en-US" sz="2600" b="1" dirty="0" smtClean="0">
              <a:solidFill>
                <a:srgbClr val="660066"/>
              </a:solidFill>
              <a:latin typeface="Arial" charset="0"/>
              <a:ea typeface="Arial" charset="0"/>
              <a:cs typeface="Arial" charset="0"/>
            </a:endParaRPr>
          </a:p>
        </p:txBody>
      </p:sp>
      <p:sp>
        <p:nvSpPr>
          <p:cNvPr id="28675" name="TextBox 3"/>
          <p:cNvSpPr txBox="1">
            <a:spLocks noChangeArrowheads="1"/>
          </p:cNvSpPr>
          <p:nvPr/>
        </p:nvSpPr>
        <p:spPr bwMode="auto">
          <a:xfrm>
            <a:off x="0" y="1828800"/>
            <a:ext cx="9144000" cy="4708981"/>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800" dirty="0">
                <a:ea typeface="Arial" charset="0"/>
                <a:cs typeface="Arial" charset="0"/>
              </a:rPr>
              <a:t>No idea what these effects are</a:t>
            </a:r>
            <a:endParaRPr lang="en-US" sz="2800" dirty="0"/>
          </a:p>
          <a:p>
            <a:pPr marL="457200" indent="-457200">
              <a:buFontTx/>
              <a:buAutoNum type="alphaUcPeriod"/>
            </a:pPr>
            <a:r>
              <a:rPr lang="en-US" sz="2800" dirty="0"/>
              <a:t>I remember having heard about these, but couldn’t define them </a:t>
            </a:r>
            <a:r>
              <a:rPr lang="en-US" sz="2800" dirty="0" smtClean="0"/>
              <a:t>precisely right now.</a:t>
            </a:r>
            <a:endParaRPr lang="en-US" sz="2800" dirty="0"/>
          </a:p>
          <a:p>
            <a:pPr marL="457200" indent="-457200">
              <a:buFontTx/>
              <a:buAutoNum type="alphaUcPeriod"/>
            </a:pPr>
            <a:r>
              <a:rPr lang="en-US" sz="2800" dirty="0"/>
              <a:t>I know what these effects are, </a:t>
            </a:r>
            <a:r>
              <a:rPr lang="en-US" sz="2800" dirty="0" smtClean="0"/>
              <a:t>(but I’ve </a:t>
            </a:r>
            <a:r>
              <a:rPr lang="en-US" sz="2800" dirty="0"/>
              <a:t>forgotten how to derive </a:t>
            </a:r>
            <a:r>
              <a:rPr lang="en-US" sz="2800" dirty="0" smtClean="0"/>
              <a:t>them)</a:t>
            </a:r>
            <a:endParaRPr lang="en-US" sz="2800" dirty="0"/>
          </a:p>
          <a:p>
            <a:pPr marL="457200" indent="-457200">
              <a:buFontTx/>
              <a:buAutoNum type="alphaUcPeriod"/>
            </a:pPr>
            <a:r>
              <a:rPr lang="en-US" sz="2800" dirty="0"/>
              <a:t>I know what these effects are, and I </a:t>
            </a:r>
            <a:r>
              <a:rPr lang="en-US" sz="2800" dirty="0" smtClean="0"/>
              <a:t>even sort </a:t>
            </a:r>
            <a:r>
              <a:rPr lang="en-US" sz="2800" dirty="0"/>
              <a:t>of remember the derivation, but it would take me a while to sort it out</a:t>
            </a:r>
          </a:p>
          <a:p>
            <a:pPr marL="457200" indent="-457200">
              <a:buFontTx/>
              <a:buAutoNum type="alphaUcPeriod"/>
            </a:pPr>
            <a:r>
              <a:rPr lang="en-US" sz="2800" dirty="0"/>
              <a:t>I’m confident I could derive these results right now</a:t>
            </a:r>
          </a:p>
          <a:p>
            <a:pPr marL="457200" indent="-457200">
              <a:buFontTx/>
              <a:buAutoNum type="alphaUcPeriod"/>
            </a:pPr>
            <a:endParaRPr lang="en-US" sz="2400" dirty="0"/>
          </a:p>
          <a:p>
            <a:pPr marL="457200" indent="-457200">
              <a:buFontTx/>
              <a:buAutoNum type="alphaUcPeriod"/>
            </a:pPr>
            <a:endParaRPr lang="en-US" sz="2400" dirty="0"/>
          </a:p>
        </p:txBody>
      </p:sp>
      <p:sp>
        <p:nvSpPr>
          <p:cNvPr id="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3083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715962"/>
          </a:xfrm>
        </p:spPr>
        <p:txBody>
          <a:bodyPr>
            <a:normAutofit fontScale="90000"/>
          </a:bodyPr>
          <a:lstStyle/>
          <a:p>
            <a:pPr algn="l"/>
            <a:r>
              <a:rPr lang="en-US">
                <a:latin typeface="Calibri" charset="0"/>
              </a:rPr>
              <a:t>4-velocity?</a:t>
            </a:r>
          </a:p>
        </p:txBody>
      </p:sp>
      <p:sp>
        <p:nvSpPr>
          <p:cNvPr id="1028" name="Rectangle 4"/>
          <p:cNvSpPr>
            <a:spLocks noChangeArrowheads="1"/>
          </p:cNvSpPr>
          <p:nvPr/>
        </p:nvSpPr>
        <p:spPr bwMode="auto">
          <a:xfrm>
            <a:off x="609600" y="3057525"/>
            <a:ext cx="4953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a:t>Is this quantity a 4-vector?</a:t>
            </a:r>
          </a:p>
        </p:txBody>
      </p:sp>
      <p:sp>
        <p:nvSpPr>
          <p:cNvPr id="5" name="Rectangle 2"/>
          <p:cNvSpPr txBox="1">
            <a:spLocks noChangeArrowheads="1"/>
          </p:cNvSpPr>
          <p:nvPr/>
        </p:nvSpPr>
        <p:spPr bwMode="auto">
          <a:xfrm>
            <a:off x="1600200" y="1600200"/>
            <a:ext cx="3962400" cy="533400"/>
          </a:xfrm>
          <a:prstGeom prst="rect">
            <a:avLst/>
          </a:prstGeom>
          <a:noFill/>
          <a:ln w="9525">
            <a:noFill/>
            <a:miter lim="800000"/>
            <a:headEnd/>
            <a:tailEnd/>
          </a:ln>
        </p:spPr>
        <p:txBody>
          <a:bodyPr anchor="ctr"/>
          <a:lstStyle/>
          <a:p>
            <a:pPr eaLnBrk="0" hangingPunct="0">
              <a:defRPr/>
            </a:pPr>
            <a:r>
              <a:rPr lang="en-US" sz="3200" dirty="0">
                <a:solidFill>
                  <a:srgbClr val="0000FF"/>
                </a:solidFill>
                <a:latin typeface="+mj-lt"/>
                <a:ea typeface="+mj-ea"/>
                <a:cs typeface="+mj-cs"/>
              </a:rPr>
              <a:t>Imagine this quantity:</a:t>
            </a:r>
          </a:p>
        </p:txBody>
      </p:sp>
      <p:graphicFrame>
        <p:nvGraphicFramePr>
          <p:cNvPr id="6"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14479215"/>
              </p:ext>
            </p:extLst>
          </p:nvPr>
        </p:nvGraphicFramePr>
        <p:xfrm>
          <a:off x="5581650" y="88900"/>
          <a:ext cx="1657350" cy="3808413"/>
        </p:xfrm>
        <a:graphic>
          <a:graphicData uri="http://schemas.openxmlformats.org/presentationml/2006/ole">
            <p:oleObj spid="_x0000_s9230" name="Equation" r:id="rId4" imgW="698400" imgH="1473120" progId="Equation.3">
              <p:embed/>
            </p:oleObj>
          </a:graphicData>
        </a:graphic>
      </p:graphicFrame>
      <p:sp>
        <p:nvSpPr>
          <p:cNvPr id="1030" name="TextBox 21"/>
          <p:cNvSpPr txBox="1">
            <a:spLocks noChangeArrowheads="1"/>
          </p:cNvSpPr>
          <p:nvPr/>
        </p:nvSpPr>
        <p:spPr bwMode="auto">
          <a:xfrm>
            <a:off x="1371600" y="3962400"/>
            <a:ext cx="71628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Yes, and I can say why.</a:t>
            </a:r>
          </a:p>
          <a:p>
            <a:pPr eaLnBrk="1" hangingPunct="1">
              <a:buFontTx/>
              <a:buAutoNum type="alphaUcParenR"/>
            </a:pPr>
            <a:r>
              <a:rPr lang="en-US" sz="2800"/>
              <a:t>  No, and I can say why.</a:t>
            </a:r>
            <a:endParaRPr lang="en-US" sz="2800">
              <a:latin typeface="Times New Roman" charset="0"/>
              <a:cs typeface="Times New Roman" charset="0"/>
            </a:endParaRPr>
          </a:p>
          <a:p>
            <a:pPr eaLnBrk="1" hangingPunct="1">
              <a:buFontTx/>
              <a:buAutoNum type="alphaUcParenR"/>
            </a:pPr>
            <a:r>
              <a:rPr lang="en-US" sz="2800">
                <a:cs typeface="Arial" charset="0"/>
              </a:rPr>
              <a:t>  None of the above.</a:t>
            </a:r>
          </a:p>
        </p:txBody>
      </p:sp>
      <p:sp>
        <p:nvSpPr>
          <p:cNvPr id="7" name="Oval 6"/>
          <p:cNvSpPr/>
          <p:nvPr/>
        </p:nvSpPr>
        <p:spPr>
          <a:xfrm>
            <a:off x="1143000" y="4267200"/>
            <a:ext cx="4876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4"/>
          <p:cNvSpPr>
            <a:spLocks noChangeArrowheads="1"/>
          </p:cNvSpPr>
          <p:nvPr/>
        </p:nvSpPr>
        <p:spPr bwMode="auto">
          <a:xfrm>
            <a:off x="914400" y="5446713"/>
            <a:ext cx="7086600" cy="954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US" sz="2800">
                <a:solidFill>
                  <a:srgbClr val="0000FF"/>
                </a:solidFill>
              </a:rPr>
              <a:t>This object does not Lorentz Transform. NOT a a 4-vector.</a:t>
            </a:r>
          </a:p>
        </p:txBody>
      </p:sp>
      <p:grpSp>
        <p:nvGrpSpPr>
          <p:cNvPr id="4" name="Group 3"/>
          <p:cNvGrpSpPr/>
          <p:nvPr/>
        </p:nvGrpSpPr>
        <p:grpSpPr>
          <a:xfrm>
            <a:off x="5829300" y="1816100"/>
            <a:ext cx="165100" cy="165100"/>
            <a:chOff x="5829300" y="1816100"/>
            <a:chExt cx="165100" cy="165100"/>
          </a:xfrm>
        </p:grpSpPr>
        <p:cxnSp>
          <p:nvCxnSpPr>
            <p:cNvPr id="3" name="Straight Connector 2"/>
            <p:cNvCxnSpPr/>
            <p:nvPr/>
          </p:nvCxnSpPr>
          <p:spPr bwMode="auto">
            <a:xfrm flipH="1">
              <a:off x="5829300" y="1816100"/>
              <a:ext cx="165100" cy="1651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829300" y="1816100"/>
              <a:ext cx="165100" cy="1651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
        <p:nvSpPr>
          <p:cNvPr id="12"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.20</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634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74638"/>
            <a:ext cx="8229600" cy="715962"/>
          </a:xfrm>
        </p:spPr>
        <p:txBody>
          <a:bodyPr>
            <a:normAutofit fontScale="90000"/>
          </a:bodyPr>
          <a:lstStyle/>
          <a:p>
            <a:pPr algn="l"/>
            <a:r>
              <a:rPr lang="en-US">
                <a:latin typeface="Calibri" charset="0"/>
              </a:rPr>
              <a:t>4-velocity?</a:t>
            </a:r>
          </a:p>
        </p:txBody>
      </p:sp>
      <p:sp>
        <p:nvSpPr>
          <p:cNvPr id="1030" name="Rectangle 4"/>
          <p:cNvSpPr>
            <a:spLocks noChangeArrowheads="1"/>
          </p:cNvSpPr>
          <p:nvPr/>
        </p:nvSpPr>
        <p:spPr bwMode="auto">
          <a:xfrm>
            <a:off x="609600" y="3057525"/>
            <a:ext cx="4953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a:t>Is this quantity a 4-vector?</a:t>
            </a:r>
          </a:p>
        </p:txBody>
      </p:sp>
      <p:sp>
        <p:nvSpPr>
          <p:cNvPr id="5" name="Rectangle 2"/>
          <p:cNvSpPr txBox="1">
            <a:spLocks noChangeArrowheads="1"/>
          </p:cNvSpPr>
          <p:nvPr/>
        </p:nvSpPr>
        <p:spPr bwMode="auto">
          <a:xfrm>
            <a:off x="1295400" y="1600200"/>
            <a:ext cx="3962400" cy="533400"/>
          </a:xfrm>
          <a:prstGeom prst="rect">
            <a:avLst/>
          </a:prstGeom>
          <a:noFill/>
          <a:ln w="9525">
            <a:noFill/>
            <a:miter lim="800000"/>
            <a:headEnd/>
            <a:tailEnd/>
          </a:ln>
        </p:spPr>
        <p:txBody>
          <a:bodyPr anchor="ctr"/>
          <a:lstStyle/>
          <a:p>
            <a:pPr eaLnBrk="0" hangingPunct="0">
              <a:defRPr/>
            </a:pPr>
            <a:r>
              <a:rPr lang="en-US" sz="3200" dirty="0">
                <a:solidFill>
                  <a:srgbClr val="0000FF"/>
                </a:solidFill>
                <a:latin typeface="+mj-lt"/>
                <a:ea typeface="+mj-ea"/>
                <a:cs typeface="+mj-cs"/>
              </a:rPr>
              <a:t>Imagine this quantity:</a:t>
            </a:r>
          </a:p>
        </p:txBody>
      </p:sp>
      <p:graphicFrame>
        <p:nvGraphicFramePr>
          <p:cNvPr id="6" name="Object 8"/>
          <p:cNvGraphicFramePr>
            <a:graphicFrameLocks noChangeAspect="1"/>
          </p:cNvGraphicFramePr>
          <p:nvPr/>
        </p:nvGraphicFramePr>
        <p:xfrm>
          <a:off x="5281613" y="722313"/>
          <a:ext cx="2259012" cy="2363787"/>
        </p:xfrm>
        <a:graphic>
          <a:graphicData uri="http://schemas.openxmlformats.org/presentationml/2006/ole">
            <p:oleObj spid="_x0000_s10254" name="Equation" r:id="rId4" imgW="952200" imgH="914400" progId="Equation.3">
              <p:embed/>
            </p:oleObj>
          </a:graphicData>
        </a:graphic>
      </p:graphicFrame>
      <p:sp>
        <p:nvSpPr>
          <p:cNvPr id="9" name="TextBox 21"/>
          <p:cNvSpPr txBox="1">
            <a:spLocks noChangeArrowheads="1"/>
          </p:cNvSpPr>
          <p:nvPr/>
        </p:nvSpPr>
        <p:spPr bwMode="auto">
          <a:xfrm>
            <a:off x="1371600" y="3962400"/>
            <a:ext cx="71628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Yes, and I can say why.</a:t>
            </a:r>
          </a:p>
          <a:p>
            <a:pPr eaLnBrk="1" hangingPunct="1">
              <a:buFontTx/>
              <a:buAutoNum type="alphaUcParenR"/>
            </a:pPr>
            <a:r>
              <a:rPr lang="en-US" sz="2800"/>
              <a:t>  No, and I can say why.</a:t>
            </a:r>
            <a:endParaRPr lang="en-US" sz="2800">
              <a:latin typeface="Times New Roman" charset="0"/>
              <a:cs typeface="Times New Roman" charset="0"/>
            </a:endParaRPr>
          </a:p>
          <a:p>
            <a:pPr eaLnBrk="1" hangingPunct="1">
              <a:buFontTx/>
              <a:buAutoNum type="alphaUcParenR"/>
            </a:pPr>
            <a:r>
              <a:rPr lang="en-US" sz="2800">
                <a:cs typeface="Arial" charset="0"/>
              </a:rPr>
              <a:t>  None of the above.</a:t>
            </a:r>
          </a:p>
        </p:txBody>
      </p:sp>
      <p:sp>
        <p:nvSpPr>
          <p:cNvPr id="7" name="Rectangle 4"/>
          <p:cNvSpPr>
            <a:spLocks noChangeArrowheads="1"/>
          </p:cNvSpPr>
          <p:nvPr/>
        </p:nvSpPr>
        <p:spPr bwMode="auto">
          <a:xfrm>
            <a:off x="5791200" y="3286125"/>
            <a:ext cx="21336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a:t>Proper time</a:t>
            </a:r>
          </a:p>
        </p:txBody>
      </p:sp>
      <p:cxnSp>
        <p:nvCxnSpPr>
          <p:cNvPr id="10" name="Straight Arrow Connector 9"/>
          <p:cNvCxnSpPr/>
          <p:nvPr/>
        </p:nvCxnSpPr>
        <p:spPr>
          <a:xfrm rot="16200000" flipV="1">
            <a:off x="5867400" y="2828925"/>
            <a:ext cx="1066800" cy="152400"/>
          </a:xfrm>
          <a:prstGeom prst="straightConnector1">
            <a:avLst/>
          </a:prstGeom>
          <a:ln w="2857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.21</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9779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9" grpId="0"/>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0" name="Rectangle 4"/>
          <p:cNvSpPr>
            <a:spLocks noChangeArrowheads="1"/>
          </p:cNvSpPr>
          <p:nvPr/>
        </p:nvSpPr>
        <p:spPr bwMode="auto">
          <a:xfrm>
            <a:off x="609600" y="3057525"/>
            <a:ext cx="5334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dirty="0"/>
              <a:t>Is this a reasonable definition?</a:t>
            </a:r>
          </a:p>
        </p:txBody>
      </p:sp>
      <p:sp>
        <p:nvSpPr>
          <p:cNvPr id="5" name="Rectangle 2"/>
          <p:cNvSpPr txBox="1">
            <a:spLocks noChangeArrowheads="1"/>
          </p:cNvSpPr>
          <p:nvPr/>
        </p:nvSpPr>
        <p:spPr bwMode="auto">
          <a:xfrm>
            <a:off x="139700" y="444500"/>
            <a:ext cx="3289300" cy="533400"/>
          </a:xfrm>
          <a:prstGeom prst="rect">
            <a:avLst/>
          </a:prstGeom>
          <a:noFill/>
          <a:ln w="9525">
            <a:noFill/>
            <a:miter lim="800000"/>
            <a:headEnd/>
            <a:tailEnd/>
          </a:ln>
        </p:spPr>
        <p:txBody>
          <a:bodyPr anchor="ctr"/>
          <a:lstStyle/>
          <a:p>
            <a:pPr eaLnBrk="0" hangingPunct="0">
              <a:defRPr/>
            </a:pPr>
            <a:r>
              <a:rPr lang="en-US" sz="3200" dirty="0" smtClean="0">
                <a:solidFill>
                  <a:srgbClr val="0000FF"/>
                </a:solidFill>
                <a:latin typeface="+mj-lt"/>
                <a:ea typeface="+mj-ea"/>
                <a:cs typeface="+mj-cs"/>
              </a:rPr>
              <a:t>Can we define?</a:t>
            </a:r>
            <a:endParaRPr lang="en-US" sz="3200" dirty="0">
              <a:solidFill>
                <a:srgbClr val="0000FF"/>
              </a:solidFill>
              <a:latin typeface="+mj-lt"/>
              <a:ea typeface="+mj-ea"/>
              <a:cs typeface="+mj-cs"/>
            </a:endParaRPr>
          </a:p>
        </p:txBody>
      </p:sp>
      <p:graphicFrame>
        <p:nvGraphicFramePr>
          <p:cNvPr id="6" name="Object 8"/>
          <p:cNvGraphicFramePr>
            <a:graphicFrameLocks noChangeAspect="1"/>
          </p:cNvGraphicFramePr>
          <p:nvPr/>
        </p:nvGraphicFramePr>
        <p:xfrm>
          <a:off x="2667000" y="952500"/>
          <a:ext cx="6205538" cy="1903413"/>
        </p:xfrm>
        <a:graphic>
          <a:graphicData uri="http://schemas.openxmlformats.org/presentationml/2006/ole">
            <p:oleObj spid="_x0000_s12302" name="Equation" r:id="rId4" imgW="2616120" imgH="736560" progId="Equation.3">
              <p:embed/>
            </p:oleObj>
          </a:graphicData>
        </a:graphic>
      </p:graphicFrame>
      <p:sp>
        <p:nvSpPr>
          <p:cNvPr id="9" name="TextBox 21"/>
          <p:cNvSpPr txBox="1">
            <a:spLocks noChangeArrowheads="1"/>
          </p:cNvSpPr>
          <p:nvPr/>
        </p:nvSpPr>
        <p:spPr bwMode="auto">
          <a:xfrm>
            <a:off x="1371600" y="3962400"/>
            <a:ext cx="71628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dirty="0"/>
              <a:t>  Yes, and I can say why.</a:t>
            </a:r>
          </a:p>
          <a:p>
            <a:pPr eaLnBrk="1" hangingPunct="1">
              <a:buFontTx/>
              <a:buAutoNum type="alphaUcParenR"/>
            </a:pPr>
            <a:r>
              <a:rPr lang="en-US" sz="2800" dirty="0"/>
              <a:t>  No, and I can say why.</a:t>
            </a:r>
            <a:endParaRPr lang="en-US" sz="2800" dirty="0">
              <a:latin typeface="Times New Roman" charset="0"/>
              <a:cs typeface="Times New Roman" charset="0"/>
            </a:endParaRPr>
          </a:p>
          <a:p>
            <a:pPr eaLnBrk="1" hangingPunct="1">
              <a:buFontTx/>
              <a:buAutoNum type="alphaUcParenR"/>
            </a:pPr>
            <a:r>
              <a:rPr lang="en-US" sz="2800" dirty="0">
                <a:cs typeface="Arial" charset="0"/>
              </a:rPr>
              <a:t>  None of the above.</a:t>
            </a:r>
          </a:p>
        </p:txBody>
      </p:sp>
      <p:sp>
        <p:nvSpPr>
          <p:cNvPr id="5127" name="Rectangle 4"/>
          <p:cNvSpPr>
            <a:spLocks noChangeArrowheads="1"/>
          </p:cNvSpPr>
          <p:nvPr/>
        </p:nvSpPr>
        <p:spPr bwMode="auto">
          <a:xfrm>
            <a:off x="838200" y="2209800"/>
            <a:ext cx="21336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a:t>Proper time</a:t>
            </a:r>
          </a:p>
        </p:txBody>
      </p:sp>
      <p:cxnSp>
        <p:nvCxnSpPr>
          <p:cNvPr id="10" name="Straight Arrow Connector 9"/>
          <p:cNvCxnSpPr/>
          <p:nvPr/>
        </p:nvCxnSpPr>
        <p:spPr>
          <a:xfrm rot="5400000" flipH="1" flipV="1">
            <a:off x="2324100" y="1638300"/>
            <a:ext cx="685800" cy="609600"/>
          </a:xfrm>
          <a:prstGeom prst="straightConnector1">
            <a:avLst/>
          </a:prstGeom>
          <a:ln w="38100"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.22</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104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9"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0" name="Rectangle 4"/>
          <p:cNvSpPr>
            <a:spLocks noChangeArrowheads="1"/>
          </p:cNvSpPr>
          <p:nvPr/>
        </p:nvSpPr>
        <p:spPr bwMode="auto">
          <a:xfrm>
            <a:off x="609600" y="2590800"/>
            <a:ext cx="739140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400"/>
              <a:t>Written in terms of the spatial distance, </a:t>
            </a:r>
            <a:r>
              <a:rPr lang="en-US" sz="2400" i="1">
                <a:latin typeface="Times New Roman" charset="0"/>
                <a:cs typeface="Times New Roman" charset="0"/>
              </a:rPr>
              <a:t>d</a:t>
            </a:r>
            <a:r>
              <a:rPr lang="en-US" sz="2400"/>
              <a:t>, between events and the times separation between events, </a:t>
            </a:r>
            <a:r>
              <a:rPr lang="en-US" sz="2400" i="1">
                <a:latin typeface="Times New Roman" charset="0"/>
                <a:cs typeface="Times New Roman" charset="0"/>
              </a:rPr>
              <a:t>t</a:t>
            </a:r>
            <a:r>
              <a:rPr lang="en-US" sz="2400"/>
              <a:t>, the interval is:</a:t>
            </a:r>
          </a:p>
        </p:txBody>
      </p:sp>
      <p:sp>
        <p:nvSpPr>
          <p:cNvPr id="5" name="Rectangle 2"/>
          <p:cNvSpPr txBox="1">
            <a:spLocks noChangeArrowheads="1"/>
          </p:cNvSpPr>
          <p:nvPr/>
        </p:nvSpPr>
        <p:spPr bwMode="auto">
          <a:xfrm>
            <a:off x="520700" y="1066800"/>
            <a:ext cx="6324600" cy="533400"/>
          </a:xfrm>
          <a:prstGeom prst="rect">
            <a:avLst/>
          </a:prstGeom>
          <a:noFill/>
          <a:ln w="9525">
            <a:noFill/>
            <a:miter lim="800000"/>
            <a:headEnd/>
            <a:tailEnd/>
          </a:ln>
        </p:spPr>
        <p:txBody>
          <a:bodyPr anchor="ctr"/>
          <a:lstStyle/>
          <a:p>
            <a:pPr eaLnBrk="0" hangingPunct="0">
              <a:defRPr/>
            </a:pPr>
            <a:r>
              <a:rPr lang="en-US" sz="2400" dirty="0">
                <a:solidFill>
                  <a:srgbClr val="0000FF"/>
                </a:solidFill>
                <a:latin typeface="+mj-lt"/>
                <a:ea typeface="+mj-ea"/>
                <a:cs typeface="+mj-cs"/>
              </a:rPr>
              <a:t>Displacement is a defined quantity:</a:t>
            </a:r>
          </a:p>
        </p:txBody>
      </p:sp>
      <p:graphicFrame>
        <p:nvGraphicFramePr>
          <p:cNvPr id="6"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83874303"/>
              </p:ext>
            </p:extLst>
          </p:nvPr>
        </p:nvGraphicFramePr>
        <p:xfrm>
          <a:off x="5591175" y="982662"/>
          <a:ext cx="2409825" cy="722313"/>
        </p:xfrm>
        <a:graphic>
          <a:graphicData uri="http://schemas.openxmlformats.org/presentationml/2006/ole">
            <p:oleObj spid="_x0000_s14362" name="Equation" r:id="rId4" imgW="1015920" imgH="279360" progId="Equation.DSMT4">
              <p:embed/>
            </p:oleObj>
          </a:graphicData>
        </a:graphic>
      </p:graphicFrame>
      <p:sp>
        <p:nvSpPr>
          <p:cNvPr id="7" name="Rectangle 2"/>
          <p:cNvSpPr txBox="1">
            <a:spLocks noChangeArrowheads="1"/>
          </p:cNvSpPr>
          <p:nvPr/>
        </p:nvSpPr>
        <p:spPr bwMode="auto">
          <a:xfrm>
            <a:off x="533400" y="1716088"/>
            <a:ext cx="5562600" cy="533400"/>
          </a:xfrm>
          <a:prstGeom prst="rect">
            <a:avLst/>
          </a:prstGeom>
          <a:noFill/>
          <a:ln w="9525">
            <a:noFill/>
            <a:miter lim="800000"/>
            <a:headEnd/>
            <a:tailEnd/>
          </a:ln>
        </p:spPr>
        <p:txBody>
          <a:bodyPr anchor="ctr"/>
          <a:lstStyle/>
          <a:p>
            <a:pPr eaLnBrk="0" hangingPunct="0">
              <a:defRPr/>
            </a:pPr>
            <a:r>
              <a:rPr lang="en-US" sz="2400" dirty="0">
                <a:solidFill>
                  <a:srgbClr val="0000FF"/>
                </a:solidFill>
                <a:latin typeface="+mj-lt"/>
                <a:ea typeface="+mj-ea"/>
                <a:cs typeface="+mj-cs"/>
              </a:rPr>
              <a:t>Interval is a defined quantity:</a:t>
            </a:r>
          </a:p>
        </p:txBody>
      </p:sp>
      <p:graphicFrame>
        <p:nvGraphicFramePr>
          <p:cNvPr id="8"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74383767"/>
              </p:ext>
            </p:extLst>
          </p:nvPr>
        </p:nvGraphicFramePr>
        <p:xfrm>
          <a:off x="4732337" y="1704975"/>
          <a:ext cx="1717675" cy="657225"/>
        </p:xfrm>
        <a:graphic>
          <a:graphicData uri="http://schemas.openxmlformats.org/presentationml/2006/ole">
            <p:oleObj spid="_x0000_s14363" name="Equation" r:id="rId5" imgW="723600" imgH="253800" progId="Equation.3">
              <p:embed/>
            </p:oleObj>
          </a:graphicData>
        </a:graphic>
      </p:graphicFrame>
      <p:sp>
        <p:nvSpPr>
          <p:cNvPr id="9" name="TextBox 21"/>
          <p:cNvSpPr txBox="1">
            <a:spLocks noChangeArrowheads="1"/>
          </p:cNvSpPr>
          <p:nvPr/>
        </p:nvSpPr>
        <p:spPr bwMode="auto">
          <a:xfrm>
            <a:off x="1371600" y="3962400"/>
            <a:ext cx="71628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Working on it.</a:t>
            </a:r>
          </a:p>
          <a:p>
            <a:pPr eaLnBrk="1" hangingPunct="1">
              <a:buFontTx/>
              <a:buAutoNum type="alphaUcParenR"/>
            </a:pPr>
            <a:r>
              <a:rPr lang="en-US" sz="2800"/>
              <a:t>  Think I</a:t>
            </a:r>
            <a:r>
              <a:rPr lang="ja-JP" altLang="en-US" sz="2800"/>
              <a:t>’</a:t>
            </a:r>
            <a:r>
              <a:rPr lang="en-US" sz="2800"/>
              <a:t>ve got it.</a:t>
            </a:r>
            <a:endParaRPr lang="en-US" sz="2800">
              <a:latin typeface="Times New Roman" charset="0"/>
              <a:cs typeface="Times New Roman" charset="0"/>
            </a:endParaRPr>
          </a:p>
          <a:p>
            <a:pPr eaLnBrk="1" hangingPunct="1">
              <a:buFontTx/>
              <a:buAutoNum type="alphaUcParenR"/>
            </a:pPr>
            <a:r>
              <a:rPr lang="en-US" sz="2800">
                <a:cs typeface="Arial" charset="0"/>
              </a:rPr>
              <a:t>  None of the above.</a:t>
            </a:r>
          </a:p>
        </p:txBody>
      </p:sp>
      <p:sp>
        <p:nvSpPr>
          <p:cNvPr id="10"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.23</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374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5" grpId="0"/>
      <p:bldP spid="7" grpId="0"/>
      <p:bldP spid="9"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4801" y="190500"/>
            <a:ext cx="7988300" cy="4154983"/>
          </a:xfrm>
          <a:prstGeom prst="rect">
            <a:avLst/>
          </a:prstGeom>
          <a:noFill/>
        </p:spPr>
        <p:txBody>
          <a:bodyPr wrap="square" rtlCol="0">
            <a:spAutoFit/>
          </a:bodyPr>
          <a:lstStyle/>
          <a:p>
            <a:r>
              <a:rPr lang="en-US" sz="2400" dirty="0" smtClean="0"/>
              <a:t>In my frame (S) I measure two events which occur at the same place, but different times t</a:t>
            </a:r>
            <a:r>
              <a:rPr lang="en-US" sz="2400" baseline="-25000" dirty="0" smtClean="0"/>
              <a:t>1</a:t>
            </a:r>
            <a:r>
              <a:rPr lang="en-US" sz="2400" dirty="0" smtClean="0"/>
              <a:t> and t</a:t>
            </a:r>
            <a:r>
              <a:rPr lang="en-US" sz="2400" baseline="-25000" dirty="0" smtClean="0"/>
              <a:t>2</a:t>
            </a:r>
            <a:r>
              <a:rPr lang="en-US" sz="2400" dirty="0"/>
              <a:t> </a:t>
            </a:r>
            <a:r>
              <a:rPr lang="en-US" sz="2400" dirty="0" smtClean="0"/>
              <a:t/>
            </a:r>
            <a:br>
              <a:rPr lang="en-US" sz="2400" dirty="0" smtClean="0"/>
            </a:br>
            <a:r>
              <a:rPr lang="en-US" sz="2400" dirty="0" smtClean="0"/>
              <a:t>(they are NOT simultaneous)</a:t>
            </a:r>
          </a:p>
          <a:p>
            <a:r>
              <a:rPr lang="en-US" sz="2400" dirty="0" smtClean="0"/>
              <a:t> </a:t>
            </a:r>
            <a:br>
              <a:rPr lang="en-US" sz="2400" dirty="0" smtClean="0"/>
            </a:br>
            <a:r>
              <a:rPr lang="en-US" sz="2400" dirty="0" smtClean="0"/>
              <a:t>Might Charlie (in frame S’) measure those SAME two events to occur simultaneously in his frame? </a:t>
            </a:r>
          </a:p>
          <a:p>
            <a:endParaRPr lang="en-US" sz="2400" dirty="0"/>
          </a:p>
          <a:p>
            <a:pPr marL="457200" indent="-457200">
              <a:buAutoNum type="alphaUcParenR"/>
            </a:pPr>
            <a:r>
              <a:rPr lang="en-US" sz="2400" dirty="0" smtClean="0"/>
              <a:t>Possibly, if he’s in the right frame!</a:t>
            </a:r>
          </a:p>
          <a:p>
            <a:pPr marL="457200" indent="-457200">
              <a:buAutoNum type="alphaUcParenR"/>
            </a:pPr>
            <a:r>
              <a:rPr lang="en-US" sz="2400" dirty="0" smtClean="0"/>
              <a:t>Not a chance</a:t>
            </a:r>
          </a:p>
          <a:p>
            <a:pPr marL="457200" indent="-457200">
              <a:buAutoNum type="alphaUcParenR"/>
            </a:pPr>
            <a:r>
              <a:rPr lang="en-US" sz="2400" dirty="0" smtClean="0"/>
              <a:t>Definitely need more info!</a:t>
            </a:r>
          </a:p>
          <a:p>
            <a:pPr marL="457200" indent="-457200">
              <a:buAutoNum type="alphaUcParenR"/>
            </a:pPr>
            <a:r>
              <a:rPr lang="en-US" sz="2400" dirty="0" smtClean="0"/>
              <a:t>???</a:t>
            </a:r>
          </a:p>
        </p:txBody>
      </p:sp>
      <p:sp>
        <p:nvSpPr>
          <p:cNvPr id="3"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.24</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0573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773113" y="609600"/>
            <a:ext cx="7391400" cy="461963"/>
          </a:xfrm>
          <a:prstGeom prst="rect">
            <a:avLst/>
          </a:prstGeom>
          <a:noFill/>
          <a:ln w="9525">
            <a:noFill/>
            <a:miter lim="800000"/>
            <a:headEnd/>
            <a:tailEnd/>
          </a:ln>
        </p:spPr>
        <p:txBody>
          <a:bodyPr>
            <a:prstTxWarp prst="textNoShape">
              <a:avLst/>
            </a:prstTxWarp>
            <a:spAutoFit/>
          </a:bodyPr>
          <a:lstStyle/>
          <a:p>
            <a:pPr defTabSz="914400"/>
            <a:r>
              <a:rPr lang="en-US" sz="2400" dirty="0">
                <a:solidFill>
                  <a:srgbClr val="000000"/>
                </a:solidFill>
              </a:rPr>
              <a:t>The </a:t>
            </a:r>
            <a:r>
              <a:rPr lang="en-US" sz="2400" dirty="0" smtClean="0">
                <a:solidFill>
                  <a:srgbClr val="000000"/>
                </a:solidFill>
              </a:rPr>
              <a:t>4-velocity </a:t>
            </a:r>
            <a:r>
              <a:rPr lang="en-US" sz="2400" dirty="0" err="1">
                <a:solidFill>
                  <a:srgbClr val="000000"/>
                </a:solidFill>
              </a:rPr>
              <a:t>η</a:t>
            </a:r>
            <a:r>
              <a:rPr lang="en-US" sz="2400" baseline="30000" dirty="0" err="1">
                <a:solidFill>
                  <a:srgbClr val="000000"/>
                </a:solidFill>
              </a:rPr>
              <a:t>μ</a:t>
            </a:r>
            <a:r>
              <a:rPr lang="en-US" sz="2400" dirty="0">
                <a:solidFill>
                  <a:srgbClr val="000000"/>
                </a:solidFill>
              </a:rPr>
              <a:t> is defined as </a:t>
            </a:r>
            <a:endParaRPr lang="en-US" sz="2400" baseline="30000" dirty="0">
              <a:solidFill>
                <a:srgbClr val="000000"/>
              </a:solidFill>
            </a:endParaRPr>
          </a:p>
        </p:txBody>
      </p:sp>
      <p:sp>
        <p:nvSpPr>
          <p:cNvPr id="22533" name="TextBox 7"/>
          <p:cNvSpPr txBox="1">
            <a:spLocks noChangeArrowheads="1"/>
          </p:cNvSpPr>
          <p:nvPr/>
        </p:nvSpPr>
        <p:spPr bwMode="auto">
          <a:xfrm>
            <a:off x="635000" y="3365500"/>
            <a:ext cx="4114800" cy="1938338"/>
          </a:xfrm>
          <a:prstGeom prst="rect">
            <a:avLst/>
          </a:prstGeom>
          <a:noFill/>
          <a:ln w="9525">
            <a:noFill/>
            <a:miter lim="800000"/>
            <a:headEnd/>
            <a:tailEnd/>
          </a:ln>
        </p:spPr>
        <p:txBody>
          <a:bodyPr>
            <a:prstTxWarp prst="textNoShape">
              <a:avLst/>
            </a:prstTxWarp>
            <a:spAutoFit/>
          </a:bodyPr>
          <a:lstStyle/>
          <a:p>
            <a:pPr marL="457200" indent="-457200">
              <a:buFontTx/>
              <a:buAutoNum type="alphaUcPeriod"/>
            </a:pPr>
            <a:r>
              <a:rPr lang="en-US" sz="2400" dirty="0"/>
              <a:t>c</a:t>
            </a:r>
            <a:r>
              <a:rPr lang="en-US" sz="2400" baseline="30000" dirty="0"/>
              <a:t>2</a:t>
            </a:r>
            <a:endParaRPr lang="en-US" sz="2400" dirty="0"/>
          </a:p>
          <a:p>
            <a:pPr marL="457200" indent="-457200">
              <a:buFontTx/>
              <a:buAutoNum type="alphaUcPeriod"/>
            </a:pPr>
            <a:r>
              <a:rPr lang="en-US" sz="2400" dirty="0"/>
              <a:t>-c</a:t>
            </a:r>
            <a:r>
              <a:rPr lang="en-US" sz="2400" baseline="30000" dirty="0"/>
              <a:t>2</a:t>
            </a:r>
            <a:endParaRPr lang="en-US" sz="2400" dirty="0"/>
          </a:p>
          <a:p>
            <a:pPr marL="457200" indent="-457200">
              <a:buFontTx/>
              <a:buAutoNum type="alphaUcPeriod"/>
            </a:pPr>
            <a:r>
              <a:rPr lang="en-US" sz="2400" dirty="0"/>
              <a:t>-c</a:t>
            </a:r>
            <a:r>
              <a:rPr lang="en-US" sz="2400" baseline="30000" dirty="0"/>
              <a:t>2</a:t>
            </a:r>
            <a:r>
              <a:rPr lang="en-US" sz="2400" dirty="0"/>
              <a:t> + u</a:t>
            </a:r>
            <a:r>
              <a:rPr lang="en-US" sz="2400" baseline="30000" dirty="0"/>
              <a:t>2</a:t>
            </a:r>
          </a:p>
          <a:p>
            <a:pPr marL="457200" indent="-457200">
              <a:buFontTx/>
              <a:buAutoNum type="alphaUcPeriod"/>
            </a:pPr>
            <a:r>
              <a:rPr lang="en-US" sz="2400" dirty="0"/>
              <a:t>c</a:t>
            </a:r>
            <a:r>
              <a:rPr lang="en-US" sz="2400" baseline="30000" dirty="0"/>
              <a:t>2</a:t>
            </a:r>
            <a:r>
              <a:rPr lang="en-US" sz="2400" dirty="0"/>
              <a:t> – u</a:t>
            </a:r>
            <a:r>
              <a:rPr lang="en-US" sz="2400" baseline="30000" dirty="0"/>
              <a:t>2</a:t>
            </a:r>
            <a:endParaRPr lang="en-US" sz="2400" dirty="0"/>
          </a:p>
          <a:p>
            <a:pPr marL="457200" indent="-457200">
              <a:buFontTx/>
              <a:buAutoNum type="alphaUcPeriod"/>
            </a:pPr>
            <a:r>
              <a:rPr lang="en-US" sz="2400" dirty="0"/>
              <a:t>None of the above</a:t>
            </a:r>
          </a:p>
        </p:txBody>
      </p:sp>
      <p:graphicFrame>
        <p:nvGraphicFramePr>
          <p:cNvPr id="22530"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74228920"/>
              </p:ext>
            </p:extLst>
          </p:nvPr>
        </p:nvGraphicFramePr>
        <p:xfrm>
          <a:off x="1968500" y="1169988"/>
          <a:ext cx="3378200" cy="1116012"/>
        </p:xfrm>
        <a:graphic>
          <a:graphicData uri="http://schemas.openxmlformats.org/presentationml/2006/ole">
            <p:oleObj spid="_x0000_s15373" name="Equation" r:id="rId4" imgW="1422400" imgH="469900" progId="Equation.3">
              <p:embed/>
            </p:oleObj>
          </a:graphicData>
        </a:graphic>
      </p:graphicFrame>
      <p:sp>
        <p:nvSpPr>
          <p:cNvPr id="22534" name="TextBox 5"/>
          <p:cNvSpPr txBox="1">
            <a:spLocks noChangeArrowheads="1"/>
          </p:cNvSpPr>
          <p:nvPr/>
        </p:nvSpPr>
        <p:spPr bwMode="auto">
          <a:xfrm>
            <a:off x="368300" y="2404268"/>
            <a:ext cx="7327900" cy="830263"/>
          </a:xfrm>
          <a:prstGeom prst="rect">
            <a:avLst/>
          </a:prstGeom>
          <a:noFill/>
          <a:ln w="9525">
            <a:noFill/>
            <a:miter lim="800000"/>
            <a:headEnd/>
            <a:tailEnd/>
          </a:ln>
        </p:spPr>
        <p:txBody>
          <a:bodyPr>
            <a:prstTxWarp prst="textNoShape">
              <a:avLst/>
            </a:prstTxWarp>
            <a:spAutoFit/>
          </a:bodyPr>
          <a:lstStyle/>
          <a:p>
            <a:r>
              <a:rPr lang="en-US" sz="2400" dirty="0"/>
              <a:t>What is the invariant length squared of the </a:t>
            </a:r>
            <a:r>
              <a:rPr lang="en-US" sz="2400" dirty="0" smtClean="0"/>
              <a:t>4-velocity</a:t>
            </a:r>
            <a:r>
              <a:rPr lang="en-US" sz="2400" dirty="0"/>
              <a:t>, </a:t>
            </a:r>
            <a:r>
              <a:rPr lang="en-US" sz="2400" dirty="0" err="1">
                <a:solidFill>
                  <a:srgbClr val="000000"/>
                </a:solidFill>
              </a:rPr>
              <a:t>η</a:t>
            </a:r>
            <a:r>
              <a:rPr lang="en-US" sz="2400" baseline="-25000" dirty="0" err="1">
                <a:solidFill>
                  <a:srgbClr val="000000"/>
                </a:solidFill>
              </a:rPr>
              <a:t>μ</a:t>
            </a:r>
            <a:r>
              <a:rPr lang="en-US" sz="2400" dirty="0" err="1">
                <a:solidFill>
                  <a:srgbClr val="000000"/>
                </a:solidFill>
              </a:rPr>
              <a:t>η</a:t>
            </a:r>
            <a:r>
              <a:rPr lang="en-US" sz="2400" baseline="30000" dirty="0" err="1">
                <a:solidFill>
                  <a:srgbClr val="000000"/>
                </a:solidFill>
              </a:rPr>
              <a:t>μ</a:t>
            </a:r>
            <a:r>
              <a:rPr lang="en-US" sz="2400" dirty="0"/>
              <a:t>?</a:t>
            </a:r>
          </a:p>
        </p:txBody>
      </p:sp>
      <p:sp>
        <p:nvSpPr>
          <p:cNvPr id="7"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.25</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7878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773113" y="609600"/>
            <a:ext cx="7391400" cy="1938992"/>
          </a:xfrm>
          <a:prstGeom prst="rect">
            <a:avLst/>
          </a:prstGeom>
          <a:noFill/>
          <a:ln w="9525">
            <a:noFill/>
            <a:miter lim="800000"/>
            <a:headEnd/>
            <a:tailEnd/>
          </a:ln>
        </p:spPr>
        <p:txBody>
          <a:bodyPr>
            <a:prstTxWarp prst="textNoShape">
              <a:avLst/>
            </a:prstTxWarp>
            <a:spAutoFit/>
          </a:bodyPr>
          <a:lstStyle/>
          <a:p>
            <a:pPr defTabSz="914400"/>
            <a:r>
              <a:rPr lang="en-US" sz="2400" dirty="0">
                <a:solidFill>
                  <a:srgbClr val="000000"/>
                </a:solidFill>
              </a:rPr>
              <a:t>Two events have a </a:t>
            </a:r>
            <a:r>
              <a:rPr lang="en-US" sz="2400" dirty="0" err="1">
                <a:solidFill>
                  <a:srgbClr val="000000"/>
                </a:solidFill>
              </a:rPr>
              <a:t>timelike</a:t>
            </a:r>
            <a:r>
              <a:rPr lang="en-US" sz="2400" dirty="0">
                <a:solidFill>
                  <a:srgbClr val="000000"/>
                </a:solidFill>
              </a:rPr>
              <a:t> separation. In a “1+1</a:t>
            </a:r>
            <a:r>
              <a:rPr lang="en-US" sz="2400" dirty="0" smtClean="0">
                <a:solidFill>
                  <a:srgbClr val="000000"/>
                </a:solidFill>
              </a:rPr>
              <a:t>”</a:t>
            </a:r>
            <a:r>
              <a:rPr lang="en-US" sz="2400" dirty="0" smtClean="0">
                <a:solidFill>
                  <a:srgbClr val="000000"/>
                </a:solidFill>
              </a:rPr>
              <a:t>-</a:t>
            </a:r>
            <a:r>
              <a:rPr lang="en-US" sz="2400" dirty="0" smtClean="0">
                <a:solidFill>
                  <a:srgbClr val="000000"/>
                </a:solidFill>
              </a:rPr>
              <a:t>dimensional</a:t>
            </a:r>
            <a:r>
              <a:rPr lang="en-US" sz="2400" dirty="0" smtClean="0">
                <a:solidFill>
                  <a:srgbClr val="000000"/>
                </a:solidFill>
              </a:rPr>
              <a:t> spacetime </a:t>
            </a:r>
            <a:r>
              <a:rPr lang="en-US" sz="2400" dirty="0" smtClean="0">
                <a:solidFill>
                  <a:srgbClr val="000000"/>
                </a:solidFill>
              </a:rPr>
              <a:t>(Minkowski) diagram</a:t>
            </a:r>
          </a:p>
          <a:p>
            <a:pPr defTabSz="914400"/>
            <a:r>
              <a:rPr lang="en-US" sz="2400" dirty="0" smtClean="0">
                <a:solidFill>
                  <a:srgbClr val="000000"/>
                </a:solidFill>
              </a:rPr>
              <a:t> </a:t>
            </a:r>
            <a:r>
              <a:rPr lang="en-US" sz="2400" dirty="0">
                <a:solidFill>
                  <a:srgbClr val="000000"/>
                </a:solidFill>
              </a:rPr>
              <a:t>(</a:t>
            </a:r>
            <a:r>
              <a:rPr lang="en-US" sz="2400" i="1" dirty="0">
                <a:solidFill>
                  <a:srgbClr val="000000"/>
                </a:solidFill>
              </a:rPr>
              <a:t>x</a:t>
            </a:r>
            <a:r>
              <a:rPr lang="en-US" sz="2400" dirty="0">
                <a:solidFill>
                  <a:srgbClr val="000000"/>
                </a:solidFill>
              </a:rPr>
              <a:t> </a:t>
            </a:r>
            <a:r>
              <a:rPr lang="en-US" sz="2400" dirty="0" smtClean="0">
                <a:solidFill>
                  <a:srgbClr val="000000"/>
                </a:solidFill>
              </a:rPr>
              <a:t>horizontal, </a:t>
            </a:r>
            <a:r>
              <a:rPr lang="en-US" sz="2400" i="1" dirty="0" err="1" smtClean="0">
                <a:solidFill>
                  <a:srgbClr val="000000"/>
                </a:solidFill>
              </a:rPr>
              <a:t>ct</a:t>
            </a:r>
            <a:r>
              <a:rPr lang="en-US" sz="2400" i="1" dirty="0" smtClean="0">
                <a:solidFill>
                  <a:srgbClr val="000000"/>
                </a:solidFill>
              </a:rPr>
              <a:t> </a:t>
            </a:r>
            <a:r>
              <a:rPr lang="en-US" sz="2400" dirty="0" smtClean="0">
                <a:solidFill>
                  <a:srgbClr val="000000"/>
                </a:solidFill>
              </a:rPr>
              <a:t>vertical)</a:t>
            </a:r>
            <a:r>
              <a:rPr lang="en-US" sz="2400" dirty="0">
                <a:solidFill>
                  <a:srgbClr val="000000"/>
                </a:solidFill>
              </a:rPr>
              <a:t>,</a:t>
            </a:r>
            <a:r>
              <a:rPr lang="en-US" sz="2400" dirty="0" smtClean="0">
                <a:solidFill>
                  <a:srgbClr val="000000"/>
                </a:solidFill>
              </a:rPr>
              <a:t> </a:t>
            </a:r>
            <a:br>
              <a:rPr lang="en-US" sz="2400" dirty="0" smtClean="0">
                <a:solidFill>
                  <a:srgbClr val="000000"/>
                </a:solidFill>
              </a:rPr>
            </a:br>
            <a:r>
              <a:rPr lang="en-US" sz="2400" dirty="0" smtClean="0">
                <a:solidFill>
                  <a:srgbClr val="000090"/>
                </a:solidFill>
              </a:rPr>
              <a:t>the </a:t>
            </a:r>
            <a:r>
              <a:rPr lang="en-US" sz="2400" dirty="0">
                <a:solidFill>
                  <a:srgbClr val="000090"/>
                </a:solidFill>
              </a:rPr>
              <a:t>magnitude of the slope of a line connecting the two events is</a:t>
            </a:r>
          </a:p>
        </p:txBody>
      </p:sp>
      <p:sp>
        <p:nvSpPr>
          <p:cNvPr id="20484" name="TextBox 7"/>
          <p:cNvSpPr txBox="1">
            <a:spLocks noChangeArrowheads="1"/>
          </p:cNvSpPr>
          <p:nvPr/>
        </p:nvSpPr>
        <p:spPr bwMode="auto">
          <a:xfrm>
            <a:off x="2209800" y="2895600"/>
            <a:ext cx="2582863" cy="1200150"/>
          </a:xfrm>
          <a:prstGeom prst="rect">
            <a:avLst/>
          </a:prstGeom>
          <a:noFill/>
          <a:ln w="9525">
            <a:noFill/>
            <a:miter lim="800000"/>
            <a:headEnd/>
            <a:tailEnd/>
          </a:ln>
        </p:spPr>
        <p:txBody>
          <a:bodyPr wrap="none">
            <a:prstTxWarp prst="textNoShape">
              <a:avLst/>
            </a:prstTxWarp>
            <a:spAutoFit/>
          </a:bodyPr>
          <a:lstStyle/>
          <a:p>
            <a:pPr marL="457200" indent="-457200">
              <a:buFontTx/>
              <a:buAutoNum type="alphaUcPeriod"/>
            </a:pPr>
            <a:r>
              <a:rPr lang="en-US" sz="2400"/>
              <a:t>Greater than 1</a:t>
            </a:r>
          </a:p>
          <a:p>
            <a:pPr marL="457200" indent="-457200">
              <a:buFontTx/>
              <a:buAutoNum type="alphaUcPeriod"/>
            </a:pPr>
            <a:r>
              <a:rPr lang="en-US" sz="2400"/>
              <a:t>Equal to 1</a:t>
            </a:r>
          </a:p>
          <a:p>
            <a:pPr marL="457200" indent="-457200">
              <a:buFontTx/>
              <a:buAutoNum type="alphaUcPeriod"/>
            </a:pPr>
            <a:r>
              <a:rPr lang="en-US" sz="2400"/>
              <a:t>Less than 1</a:t>
            </a:r>
          </a:p>
        </p:txBody>
      </p:sp>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.26</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058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0638"/>
            <a:ext cx="8229600" cy="1706562"/>
          </a:xfrm>
        </p:spPr>
        <p:txBody>
          <a:bodyPr/>
          <a:lstStyle/>
          <a:p>
            <a:pPr algn="l"/>
            <a:r>
              <a:rPr lang="en-US" sz="2800" dirty="0"/>
              <a:t>For isolated systems, the total 4-momentum </a:t>
            </a:r>
            <a:r>
              <a:rPr lang="en-US" sz="2800" dirty="0" smtClean="0"/>
              <a:t/>
            </a:r>
            <a:br>
              <a:rPr lang="en-US" sz="2800" dirty="0" smtClean="0"/>
            </a:br>
            <a:r>
              <a:rPr lang="en-US" sz="2800" dirty="0" smtClean="0"/>
              <a:t>is CONSERVED </a:t>
            </a:r>
            <a:r>
              <a:rPr lang="en-US" sz="2800" dirty="0"/>
              <a:t>(this is </a:t>
            </a:r>
            <a:r>
              <a:rPr lang="en-US" sz="2800" dirty="0" smtClean="0"/>
              <a:t>an experimental </a:t>
            </a:r>
            <a:r>
              <a:rPr lang="en-US" sz="2800" dirty="0"/>
              <a:t>fact).</a:t>
            </a:r>
          </a:p>
        </p:txBody>
      </p:sp>
      <p:sp>
        <p:nvSpPr>
          <p:cNvPr id="1030" name="Rectangle 4"/>
          <p:cNvSpPr>
            <a:spLocks noChangeArrowheads="1"/>
          </p:cNvSpPr>
          <p:nvPr/>
        </p:nvSpPr>
        <p:spPr bwMode="auto">
          <a:xfrm>
            <a:off x="457200" y="1444625"/>
            <a:ext cx="67056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dirty="0" smtClean="0"/>
              <a:t>Is 4</a:t>
            </a:r>
            <a:r>
              <a:rPr lang="en-US" sz="2800" dirty="0"/>
              <a:t>-momentum </a:t>
            </a:r>
            <a:r>
              <a:rPr lang="en-US" sz="2800" dirty="0" smtClean="0"/>
              <a:t> </a:t>
            </a:r>
            <a:r>
              <a:rPr lang="en-US" sz="2800" dirty="0"/>
              <a:t>invariant </a:t>
            </a:r>
            <a:r>
              <a:rPr lang="en-US" sz="2800" dirty="0" smtClean="0"/>
              <a:t>?</a:t>
            </a:r>
            <a:endParaRPr lang="en-US" sz="2800" dirty="0"/>
          </a:p>
        </p:txBody>
      </p:sp>
      <p:sp>
        <p:nvSpPr>
          <p:cNvPr id="9" name="TextBox 21"/>
          <p:cNvSpPr txBox="1">
            <a:spLocks noChangeArrowheads="1"/>
          </p:cNvSpPr>
          <p:nvPr/>
        </p:nvSpPr>
        <p:spPr bwMode="auto">
          <a:xfrm>
            <a:off x="1143000" y="2108200"/>
            <a:ext cx="71628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Yes, and I can say why.</a:t>
            </a:r>
          </a:p>
          <a:p>
            <a:pPr eaLnBrk="1" hangingPunct="1">
              <a:buFontTx/>
              <a:buAutoNum type="alphaUcParenR"/>
            </a:pPr>
            <a:r>
              <a:rPr lang="en-US" sz="2800"/>
              <a:t>  No, and I can say why.</a:t>
            </a:r>
            <a:endParaRPr lang="en-US" sz="2800">
              <a:latin typeface="Times New Roman" charset="0"/>
              <a:cs typeface="Times New Roman" charset="0"/>
            </a:endParaRPr>
          </a:p>
          <a:p>
            <a:pPr eaLnBrk="1" hangingPunct="1">
              <a:buFontTx/>
              <a:buAutoNum type="alphaUcParenR"/>
            </a:pPr>
            <a:r>
              <a:rPr lang="en-US" sz="2800">
                <a:cs typeface="Arial" charset="0"/>
              </a:rPr>
              <a:t>  None of the above.</a:t>
            </a:r>
          </a:p>
        </p:txBody>
      </p:sp>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.27</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47610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13964" cy="3241963"/>
          </a:xfrm>
        </p:spPr>
        <p:txBody>
          <a:bodyPr>
            <a:normAutofit lnSpcReduction="10000"/>
          </a:bodyPr>
          <a:lstStyle/>
          <a:p>
            <a:pPr marL="0" indent="0">
              <a:buNone/>
            </a:pPr>
            <a:r>
              <a:rPr lang="en-US" dirty="0" smtClean="0"/>
              <a:t>The rest mass m of an object is the mass measured in the rest frame of the object. </a:t>
            </a:r>
          </a:p>
          <a:p>
            <a:pPr marL="0" indent="0">
              <a:buNone/>
            </a:pPr>
            <a:endParaRPr lang="en-US" dirty="0" smtClean="0"/>
          </a:p>
          <a:p>
            <a:pPr marL="0" indent="0">
              <a:buNone/>
            </a:pPr>
            <a:r>
              <a:rPr lang="en-US" dirty="0" smtClean="0"/>
              <a:t>Is                     a 4-vector  ?</a:t>
            </a:r>
          </a:p>
          <a:p>
            <a:pPr marL="0" indent="0">
              <a:buNone/>
            </a:pPr>
            <a:endParaRPr lang="en-US" dirty="0" smtClean="0"/>
          </a:p>
          <a:p>
            <a:pPr>
              <a:buNone/>
            </a:pPr>
            <a:r>
              <a:rPr lang="en-US" dirty="0" smtClean="0"/>
              <a:t>A) Yes	B) No		C) Sometimes </a:t>
            </a:r>
            <a:endParaRPr lang="en-US" dirty="0"/>
          </a:p>
        </p:txBody>
      </p:sp>
      <p:graphicFrame>
        <p:nvGraphicFramePr>
          <p:cNvPr id="252931" name="Object 3"/>
          <p:cNvGraphicFramePr>
            <a:graphicFrameLocks noChangeAspect="1"/>
          </p:cNvGraphicFramePr>
          <p:nvPr/>
        </p:nvGraphicFramePr>
        <p:xfrm>
          <a:off x="1003873" y="3052034"/>
          <a:ext cx="1730252" cy="566897"/>
        </p:xfrm>
        <a:graphic>
          <a:graphicData uri="http://schemas.openxmlformats.org/presentationml/2006/ole">
            <p:oleObj spid="_x0000_s25605" name="Equation" r:id="rId4" imgW="698400" imgH="228600" progId="Equation.3">
              <p:embed/>
            </p:oleObj>
          </a:graphicData>
        </a:graphic>
      </p:graphicFrame>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.28</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0799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54978"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73228690"/>
              </p:ext>
            </p:extLst>
          </p:nvPr>
        </p:nvGraphicFramePr>
        <p:xfrm>
          <a:off x="2176463" y="619125"/>
          <a:ext cx="3567112" cy="1273175"/>
        </p:xfrm>
        <a:graphic>
          <a:graphicData uri="http://schemas.openxmlformats.org/presentationml/2006/ole">
            <p:oleObj spid="_x0000_s26629" name="Equation" r:id="rId4" imgW="1612900" imgH="571500" progId="Equation.3">
              <p:embed/>
            </p:oleObj>
          </a:graphicData>
        </a:graphic>
      </p:graphicFrame>
      <p:sp>
        <p:nvSpPr>
          <p:cNvPr id="5" name="TextBox 5"/>
          <p:cNvSpPr txBox="1">
            <a:spLocks noChangeArrowheads="1"/>
          </p:cNvSpPr>
          <p:nvPr/>
        </p:nvSpPr>
        <p:spPr bwMode="auto">
          <a:xfrm>
            <a:off x="1397000" y="2265218"/>
            <a:ext cx="5814291" cy="3416320"/>
          </a:xfrm>
          <a:prstGeom prst="rect">
            <a:avLst/>
          </a:prstGeom>
          <a:noFill/>
          <a:ln w="9525">
            <a:noFill/>
            <a:miter lim="800000"/>
            <a:headEnd/>
            <a:tailEnd/>
          </a:ln>
        </p:spPr>
        <p:txBody>
          <a:bodyPr wrap="square">
            <a:prstTxWarp prst="textNoShape">
              <a:avLst/>
            </a:prstTxWarp>
            <a:spAutoFit/>
          </a:bodyPr>
          <a:lstStyle/>
          <a:p>
            <a:r>
              <a:rPr lang="en-US" sz="2400" dirty="0"/>
              <a:t>What is the invariant </a:t>
            </a:r>
            <a:r>
              <a:rPr lang="en-US" sz="2400" dirty="0" smtClean="0"/>
              <a:t>length-squared </a:t>
            </a:r>
            <a:r>
              <a:rPr lang="en-US" sz="2400" dirty="0"/>
              <a:t>of the </a:t>
            </a:r>
            <a:r>
              <a:rPr lang="en-US" sz="2400" dirty="0" smtClean="0"/>
              <a:t>4-momentum, </a:t>
            </a:r>
            <a:r>
              <a:rPr lang="en-US" sz="2400" dirty="0" err="1" smtClean="0">
                <a:solidFill>
                  <a:srgbClr val="000000"/>
                </a:solidFill>
              </a:rPr>
              <a:t>p</a:t>
            </a:r>
            <a:r>
              <a:rPr lang="en-US" sz="2400" baseline="-25000" dirty="0" err="1" smtClean="0">
                <a:solidFill>
                  <a:srgbClr val="000000"/>
                </a:solidFill>
              </a:rPr>
              <a:t>μ</a:t>
            </a:r>
            <a:r>
              <a:rPr lang="en-US" sz="2400" dirty="0" err="1" smtClean="0">
                <a:solidFill>
                  <a:srgbClr val="000000"/>
                </a:solidFill>
              </a:rPr>
              <a:t>p</a:t>
            </a:r>
            <a:r>
              <a:rPr lang="en-US" sz="2400" baseline="30000" dirty="0" err="1" smtClean="0">
                <a:solidFill>
                  <a:srgbClr val="000000"/>
                </a:solidFill>
              </a:rPr>
              <a:t>μ</a:t>
            </a:r>
            <a:r>
              <a:rPr lang="en-US" sz="2400" baseline="30000" dirty="0" smtClean="0">
                <a:solidFill>
                  <a:srgbClr val="000000"/>
                </a:solidFill>
              </a:rPr>
              <a:t>   </a:t>
            </a:r>
            <a:r>
              <a:rPr lang="en-US" sz="2400" dirty="0" smtClean="0"/>
              <a:t>?</a:t>
            </a:r>
          </a:p>
          <a:p>
            <a:endParaRPr lang="en-US" sz="2400" dirty="0" smtClean="0"/>
          </a:p>
          <a:p>
            <a:pPr marL="457200" indent="-457200">
              <a:buFontTx/>
              <a:buAutoNum type="alphaUcPeriod"/>
            </a:pPr>
            <a:r>
              <a:rPr lang="en-US" sz="2400" dirty="0" smtClean="0"/>
              <a:t>+(mc)</a:t>
            </a:r>
            <a:r>
              <a:rPr lang="en-US" sz="2400" baseline="30000" dirty="0" smtClean="0"/>
              <a:t>2</a:t>
            </a:r>
            <a:endParaRPr lang="en-US" sz="2400" dirty="0" smtClean="0"/>
          </a:p>
          <a:p>
            <a:pPr marL="457200" indent="-457200">
              <a:buFontTx/>
              <a:buAutoNum type="alphaUcPeriod"/>
            </a:pPr>
            <a:r>
              <a:rPr lang="en-US" sz="2400" dirty="0" smtClean="0"/>
              <a:t>– (mc)</a:t>
            </a:r>
            <a:r>
              <a:rPr lang="en-US" sz="2400" baseline="30000" dirty="0" smtClean="0"/>
              <a:t>2</a:t>
            </a:r>
            <a:endParaRPr lang="en-US" sz="2400" dirty="0" smtClean="0"/>
          </a:p>
          <a:p>
            <a:pPr marL="457200" indent="-457200">
              <a:buFontTx/>
              <a:buAutoNum type="alphaUcPeriod"/>
            </a:pPr>
            <a:r>
              <a:rPr lang="en-US" sz="2400" dirty="0" smtClean="0"/>
              <a:t>– (mc)</a:t>
            </a:r>
            <a:r>
              <a:rPr lang="en-US" sz="2400" baseline="30000" dirty="0" smtClean="0"/>
              <a:t>2</a:t>
            </a:r>
            <a:r>
              <a:rPr lang="en-US" sz="2400" dirty="0" smtClean="0"/>
              <a:t> + (mu)</a:t>
            </a:r>
            <a:r>
              <a:rPr lang="en-US" sz="2400" baseline="30000" dirty="0" smtClean="0"/>
              <a:t>2</a:t>
            </a:r>
          </a:p>
          <a:p>
            <a:pPr marL="457200" indent="-457200">
              <a:buFontTx/>
              <a:buAutoNum type="alphaUcPeriod"/>
            </a:pPr>
            <a:r>
              <a:rPr lang="en-US" sz="2400" dirty="0" smtClean="0"/>
              <a:t>+(mc)</a:t>
            </a:r>
            <a:r>
              <a:rPr lang="en-US" sz="2400" baseline="30000" dirty="0" smtClean="0"/>
              <a:t>2</a:t>
            </a:r>
            <a:r>
              <a:rPr lang="en-US" sz="2400" dirty="0" smtClean="0"/>
              <a:t> – (mu)</a:t>
            </a:r>
            <a:r>
              <a:rPr lang="en-US" sz="2400" baseline="30000" dirty="0" smtClean="0"/>
              <a:t>2</a:t>
            </a:r>
            <a:endParaRPr lang="en-US" sz="2400" dirty="0" smtClean="0"/>
          </a:p>
          <a:p>
            <a:pPr marL="457200" indent="-457200">
              <a:buFontTx/>
              <a:buAutoNum type="alphaUcPeriod"/>
            </a:pPr>
            <a:r>
              <a:rPr lang="en-US" sz="2400" dirty="0" smtClean="0"/>
              <a:t>None of the above</a:t>
            </a:r>
          </a:p>
          <a:p>
            <a:endParaRPr lang="en-US" sz="2400" dirty="0"/>
          </a:p>
        </p:txBody>
      </p:sp>
      <p:sp>
        <p:nvSpPr>
          <p:cNvPr id="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.29</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87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705" name="Rectangle 41"/>
          <p:cNvSpPr>
            <a:spLocks noChangeArrowheads="1"/>
          </p:cNvSpPr>
          <p:nvPr/>
        </p:nvSpPr>
        <p:spPr bwMode="auto">
          <a:xfrm>
            <a:off x="557601" y="375388"/>
            <a:ext cx="623374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rocket is moving to the right at speed v = (3/4)c, relative to Earth.  On the  front of the rocket is a headlight which emits a flash of light.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1704" name="AutoShape 40"/>
          <p:cNvSpPr>
            <a:spLocks noChangeAspect="1" noChangeArrowheads="1" noTextEdit="1"/>
          </p:cNvSpPr>
          <p:nvPr/>
        </p:nvSpPr>
        <p:spPr bwMode="auto">
          <a:xfrm>
            <a:off x="864410" y="1237162"/>
            <a:ext cx="6191998" cy="10239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1703" name="Freeform 39"/>
          <p:cNvSpPr>
            <a:spLocks/>
          </p:cNvSpPr>
          <p:nvPr/>
        </p:nvSpPr>
        <p:spPr bwMode="auto">
          <a:xfrm>
            <a:off x="1255316" y="1327128"/>
            <a:ext cx="1409700" cy="466605"/>
          </a:xfrm>
          <a:custGeom>
            <a:avLst/>
            <a:gdLst/>
            <a:ahLst/>
            <a:cxnLst>
              <a:cxn ang="0">
                <a:pos x="30" y="0"/>
              </a:cxn>
              <a:cxn ang="0">
                <a:pos x="150" y="255"/>
              </a:cxn>
              <a:cxn ang="0">
                <a:pos x="150" y="555"/>
              </a:cxn>
              <a:cxn ang="0">
                <a:pos x="0" y="735"/>
              </a:cxn>
              <a:cxn ang="0">
                <a:pos x="375" y="735"/>
              </a:cxn>
              <a:cxn ang="0">
                <a:pos x="465" y="585"/>
              </a:cxn>
              <a:cxn ang="0">
                <a:pos x="1905" y="585"/>
              </a:cxn>
              <a:cxn ang="0">
                <a:pos x="2220" y="405"/>
              </a:cxn>
              <a:cxn ang="0">
                <a:pos x="1905" y="180"/>
              </a:cxn>
              <a:cxn ang="0">
                <a:pos x="465" y="180"/>
              </a:cxn>
              <a:cxn ang="0">
                <a:pos x="390" y="0"/>
              </a:cxn>
              <a:cxn ang="0">
                <a:pos x="30" y="0"/>
              </a:cxn>
            </a:cxnLst>
            <a:rect l="0" t="0" r="r" b="b"/>
            <a:pathLst>
              <a:path w="2220" h="735">
                <a:moveTo>
                  <a:pt x="30" y="0"/>
                </a:moveTo>
                <a:lnTo>
                  <a:pt x="150" y="255"/>
                </a:lnTo>
                <a:lnTo>
                  <a:pt x="150" y="555"/>
                </a:lnTo>
                <a:lnTo>
                  <a:pt x="0" y="735"/>
                </a:lnTo>
                <a:lnTo>
                  <a:pt x="375" y="735"/>
                </a:lnTo>
                <a:lnTo>
                  <a:pt x="465" y="585"/>
                </a:lnTo>
                <a:lnTo>
                  <a:pt x="1905" y="585"/>
                </a:lnTo>
                <a:lnTo>
                  <a:pt x="2220" y="405"/>
                </a:lnTo>
                <a:lnTo>
                  <a:pt x="1905" y="180"/>
                </a:lnTo>
                <a:lnTo>
                  <a:pt x="465" y="180"/>
                </a:lnTo>
                <a:lnTo>
                  <a:pt x="390" y="0"/>
                </a:lnTo>
                <a:lnTo>
                  <a:pt x="30" y="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702" name="AutoShape 38"/>
          <p:cNvSpPr>
            <a:spLocks noChangeArrowheads="1"/>
          </p:cNvSpPr>
          <p:nvPr/>
        </p:nvSpPr>
        <p:spPr bwMode="auto">
          <a:xfrm>
            <a:off x="1855772" y="1488763"/>
            <a:ext cx="171450" cy="152485"/>
          </a:xfrm>
          <a:prstGeom prst="smileyFace">
            <a:avLst>
              <a:gd name="adj" fmla="val 4653"/>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701" name="Line 37"/>
          <p:cNvSpPr>
            <a:spLocks noChangeShapeType="1"/>
          </p:cNvSpPr>
          <p:nvPr/>
        </p:nvSpPr>
        <p:spPr bwMode="auto">
          <a:xfrm>
            <a:off x="1665272" y="1822705"/>
            <a:ext cx="542544" cy="762"/>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1700" name="Oval 36"/>
          <p:cNvSpPr>
            <a:spLocks noChangeArrowheads="1"/>
          </p:cNvSpPr>
          <p:nvPr/>
        </p:nvSpPr>
        <p:spPr bwMode="auto">
          <a:xfrm>
            <a:off x="2598722" y="1517735"/>
            <a:ext cx="114300" cy="114364"/>
          </a:xfrm>
          <a:prstGeom prst="ellips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9" name="Line 35"/>
          <p:cNvSpPr>
            <a:spLocks noChangeShapeType="1"/>
          </p:cNvSpPr>
          <p:nvPr/>
        </p:nvSpPr>
        <p:spPr bwMode="auto">
          <a:xfrm flipV="1">
            <a:off x="2684066" y="1431581"/>
            <a:ext cx="28956" cy="67093"/>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8" name="Line 34"/>
          <p:cNvSpPr>
            <a:spLocks noChangeShapeType="1"/>
          </p:cNvSpPr>
          <p:nvPr/>
        </p:nvSpPr>
        <p:spPr bwMode="auto">
          <a:xfrm flipV="1">
            <a:off x="2732072" y="1488763"/>
            <a:ext cx="123444" cy="57182"/>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7" name="Line 33"/>
          <p:cNvSpPr>
            <a:spLocks noChangeShapeType="1"/>
          </p:cNvSpPr>
          <p:nvPr/>
        </p:nvSpPr>
        <p:spPr bwMode="auto">
          <a:xfrm>
            <a:off x="2722166" y="1613038"/>
            <a:ext cx="95250" cy="38121"/>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6" name="Line 32"/>
          <p:cNvSpPr>
            <a:spLocks noChangeShapeType="1"/>
          </p:cNvSpPr>
          <p:nvPr/>
        </p:nvSpPr>
        <p:spPr bwMode="auto">
          <a:xfrm>
            <a:off x="2674922" y="1651159"/>
            <a:ext cx="38100" cy="76243"/>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5" name="Line 31"/>
          <p:cNvSpPr>
            <a:spLocks noChangeShapeType="1"/>
          </p:cNvSpPr>
          <p:nvPr/>
        </p:nvSpPr>
        <p:spPr bwMode="auto">
          <a:xfrm>
            <a:off x="2732072" y="1574917"/>
            <a:ext cx="142494" cy="762"/>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4" name="Text Box 30"/>
          <p:cNvSpPr txBox="1">
            <a:spLocks noChangeArrowheads="1"/>
          </p:cNvSpPr>
          <p:nvPr/>
        </p:nvSpPr>
        <p:spPr bwMode="auto">
          <a:xfrm>
            <a:off x="1463342" y="1900473"/>
            <a:ext cx="1261110" cy="3606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v = (3/4) 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93" name="Text Box 29"/>
          <p:cNvSpPr txBox="1">
            <a:spLocks noChangeArrowheads="1"/>
          </p:cNvSpPr>
          <p:nvPr/>
        </p:nvSpPr>
        <p:spPr bwMode="auto">
          <a:xfrm>
            <a:off x="2968292" y="1652684"/>
            <a:ext cx="946404" cy="3125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light beam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41668" name="Group 4"/>
          <p:cNvGrpSpPr>
            <a:grpSpLocks/>
          </p:cNvGrpSpPr>
          <p:nvPr/>
        </p:nvGrpSpPr>
        <p:grpSpPr bwMode="auto">
          <a:xfrm>
            <a:off x="2945432" y="1537558"/>
            <a:ext cx="767334" cy="105977"/>
            <a:chOff x="5197" y="5432"/>
            <a:chExt cx="1208" cy="166"/>
          </a:xfrm>
        </p:grpSpPr>
        <p:grpSp>
          <p:nvGrpSpPr>
            <p:cNvPr id="241670" name="Group 6"/>
            <p:cNvGrpSpPr>
              <a:grpSpLocks/>
            </p:cNvGrpSpPr>
            <p:nvPr/>
          </p:nvGrpSpPr>
          <p:grpSpPr bwMode="auto">
            <a:xfrm>
              <a:off x="5197" y="5432"/>
              <a:ext cx="1081" cy="166"/>
              <a:chOff x="2275" y="4945"/>
              <a:chExt cx="6333" cy="1002"/>
            </a:xfrm>
          </p:grpSpPr>
          <p:grpSp>
            <p:nvGrpSpPr>
              <p:cNvPr id="241682" name="Group 18"/>
              <p:cNvGrpSpPr>
                <a:grpSpLocks/>
              </p:cNvGrpSpPr>
              <p:nvPr/>
            </p:nvGrpSpPr>
            <p:grpSpPr bwMode="auto">
              <a:xfrm>
                <a:off x="2275" y="4945"/>
                <a:ext cx="3166" cy="995"/>
                <a:chOff x="2950" y="4945"/>
                <a:chExt cx="3166" cy="995"/>
              </a:xfrm>
            </p:grpSpPr>
            <p:grpSp>
              <p:nvGrpSpPr>
                <p:cNvPr id="241688" name="Group 24"/>
                <p:cNvGrpSpPr>
                  <a:grpSpLocks/>
                </p:cNvGrpSpPr>
                <p:nvPr/>
              </p:nvGrpSpPr>
              <p:grpSpPr bwMode="auto">
                <a:xfrm>
                  <a:off x="2950" y="4945"/>
                  <a:ext cx="1583" cy="988"/>
                  <a:chOff x="2950" y="4945"/>
                  <a:chExt cx="1583" cy="988"/>
                </a:xfrm>
              </p:grpSpPr>
              <p:sp>
                <p:nvSpPr>
                  <p:cNvPr id="241692" name="Arc 28"/>
                  <p:cNvSpPr>
                    <a:spLocks/>
                  </p:cNvSpPr>
                  <p:nvPr/>
                </p:nvSpPr>
                <p:spPr bwMode="auto">
                  <a:xfrm flipH="1">
                    <a:off x="2950" y="5201"/>
                    <a:ext cx="686" cy="732"/>
                  </a:xfrm>
                  <a:custGeom>
                    <a:avLst/>
                    <a:gdLst>
                      <a:gd name="G0" fmla="+- 14104 0 0"/>
                      <a:gd name="G1" fmla="+- 21600 0 0"/>
                      <a:gd name="G2" fmla="+- 21600 0 0"/>
                      <a:gd name="T0" fmla="*/ 0 w 28201"/>
                      <a:gd name="T1" fmla="*/ 5240 h 21600"/>
                      <a:gd name="T2" fmla="*/ 28201 w 28201"/>
                      <a:gd name="T3" fmla="*/ 5235 h 21600"/>
                      <a:gd name="T4" fmla="*/ 14104 w 28201"/>
                      <a:gd name="T5" fmla="*/ 21600 h 21600"/>
                    </a:gdLst>
                    <a:ahLst/>
                    <a:cxnLst>
                      <a:cxn ang="0">
                        <a:pos x="T0" y="T1"/>
                      </a:cxn>
                      <a:cxn ang="0">
                        <a:pos x="T2" y="T3"/>
                      </a:cxn>
                      <a:cxn ang="0">
                        <a:pos x="T4" y="T5"/>
                      </a:cxn>
                    </a:cxnLst>
                    <a:rect l="0" t="0" r="r" b="b"/>
                    <a:pathLst>
                      <a:path w="28201" h="21600" fill="none" extrusionOk="0">
                        <a:moveTo>
                          <a:pt x="0" y="5240"/>
                        </a:moveTo>
                        <a:cubicBezTo>
                          <a:pt x="3921" y="1859"/>
                          <a:pt x="8926" y="-1"/>
                          <a:pt x="14104" y="0"/>
                        </a:cubicBezTo>
                        <a:cubicBezTo>
                          <a:pt x="19278" y="0"/>
                          <a:pt x="24280" y="1857"/>
                          <a:pt x="28201" y="5234"/>
                        </a:cubicBezTo>
                      </a:path>
                      <a:path w="28201" h="21600" stroke="0" extrusionOk="0">
                        <a:moveTo>
                          <a:pt x="0" y="5240"/>
                        </a:moveTo>
                        <a:cubicBezTo>
                          <a:pt x="3921" y="1859"/>
                          <a:pt x="8926" y="-1"/>
                          <a:pt x="14104" y="0"/>
                        </a:cubicBezTo>
                        <a:cubicBezTo>
                          <a:pt x="19278" y="0"/>
                          <a:pt x="24280" y="1857"/>
                          <a:pt x="28201" y="5234"/>
                        </a:cubicBezTo>
                        <a:lnTo>
                          <a:pt x="14104"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1" name="Arc 27"/>
                  <p:cNvSpPr>
                    <a:spLocks/>
                  </p:cNvSpPr>
                  <p:nvPr/>
                </p:nvSpPr>
                <p:spPr bwMode="auto">
                  <a:xfrm flipH="1" flipV="1">
                    <a:off x="3743" y="4945"/>
                    <a:ext cx="679" cy="732"/>
                  </a:xfrm>
                  <a:custGeom>
                    <a:avLst/>
                    <a:gdLst>
                      <a:gd name="G0" fmla="+- 13801 0 0"/>
                      <a:gd name="G1" fmla="+- 21600 0 0"/>
                      <a:gd name="G2" fmla="+- 21600 0 0"/>
                      <a:gd name="T0" fmla="*/ 0 w 27898"/>
                      <a:gd name="T1" fmla="*/ 4984 h 21600"/>
                      <a:gd name="T2" fmla="*/ 27898 w 27898"/>
                      <a:gd name="T3" fmla="*/ 5235 h 21600"/>
                      <a:gd name="T4" fmla="*/ 13801 w 27898"/>
                      <a:gd name="T5" fmla="*/ 21600 h 21600"/>
                    </a:gdLst>
                    <a:ahLst/>
                    <a:cxnLst>
                      <a:cxn ang="0">
                        <a:pos x="T0" y="T1"/>
                      </a:cxn>
                      <a:cxn ang="0">
                        <a:pos x="T2" y="T3"/>
                      </a:cxn>
                      <a:cxn ang="0">
                        <a:pos x="T4" y="T5"/>
                      </a:cxn>
                    </a:cxnLst>
                    <a:rect l="0" t="0" r="r" b="b"/>
                    <a:pathLst>
                      <a:path w="27898" h="21600" fill="none" extrusionOk="0">
                        <a:moveTo>
                          <a:pt x="-1" y="4983"/>
                        </a:moveTo>
                        <a:cubicBezTo>
                          <a:pt x="3877" y="1763"/>
                          <a:pt x="8760" y="-1"/>
                          <a:pt x="13801" y="0"/>
                        </a:cubicBezTo>
                        <a:cubicBezTo>
                          <a:pt x="18975" y="0"/>
                          <a:pt x="23977" y="1857"/>
                          <a:pt x="27898" y="5234"/>
                        </a:cubicBezTo>
                      </a:path>
                      <a:path w="27898" h="21600" stroke="0" extrusionOk="0">
                        <a:moveTo>
                          <a:pt x="-1" y="4983"/>
                        </a:moveTo>
                        <a:cubicBezTo>
                          <a:pt x="3877" y="1763"/>
                          <a:pt x="8760" y="-1"/>
                          <a:pt x="13801" y="0"/>
                        </a:cubicBezTo>
                        <a:cubicBezTo>
                          <a:pt x="18975" y="0"/>
                          <a:pt x="23977" y="1857"/>
                          <a:pt x="27898" y="5234"/>
                        </a:cubicBezTo>
                        <a:lnTo>
                          <a:pt x="13801"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90" name="Line 26"/>
                  <p:cNvSpPr>
                    <a:spLocks noChangeShapeType="1"/>
                  </p:cNvSpPr>
                  <p:nvPr/>
                </p:nvSpPr>
                <p:spPr bwMode="auto">
                  <a:xfrm>
                    <a:off x="3633" y="5375"/>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89" name="Line 25"/>
                  <p:cNvSpPr>
                    <a:spLocks noChangeShapeType="1"/>
                  </p:cNvSpPr>
                  <p:nvPr/>
                </p:nvSpPr>
                <p:spPr bwMode="auto">
                  <a:xfrm flipH="1">
                    <a:off x="4413" y="5383"/>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683" name="Group 19"/>
                <p:cNvGrpSpPr>
                  <a:grpSpLocks/>
                </p:cNvGrpSpPr>
                <p:nvPr/>
              </p:nvGrpSpPr>
              <p:grpSpPr bwMode="auto">
                <a:xfrm>
                  <a:off x="4533" y="4952"/>
                  <a:ext cx="1583" cy="988"/>
                  <a:chOff x="2950" y="4945"/>
                  <a:chExt cx="1583" cy="988"/>
                </a:xfrm>
              </p:grpSpPr>
              <p:sp>
                <p:nvSpPr>
                  <p:cNvPr id="241687" name="Arc 23"/>
                  <p:cNvSpPr>
                    <a:spLocks/>
                  </p:cNvSpPr>
                  <p:nvPr/>
                </p:nvSpPr>
                <p:spPr bwMode="auto">
                  <a:xfrm flipH="1">
                    <a:off x="2950" y="5201"/>
                    <a:ext cx="686" cy="732"/>
                  </a:xfrm>
                  <a:custGeom>
                    <a:avLst/>
                    <a:gdLst>
                      <a:gd name="G0" fmla="+- 14104 0 0"/>
                      <a:gd name="G1" fmla="+- 21600 0 0"/>
                      <a:gd name="G2" fmla="+- 21600 0 0"/>
                      <a:gd name="T0" fmla="*/ 0 w 28201"/>
                      <a:gd name="T1" fmla="*/ 5240 h 21600"/>
                      <a:gd name="T2" fmla="*/ 28201 w 28201"/>
                      <a:gd name="T3" fmla="*/ 5235 h 21600"/>
                      <a:gd name="T4" fmla="*/ 14104 w 28201"/>
                      <a:gd name="T5" fmla="*/ 21600 h 21600"/>
                    </a:gdLst>
                    <a:ahLst/>
                    <a:cxnLst>
                      <a:cxn ang="0">
                        <a:pos x="T0" y="T1"/>
                      </a:cxn>
                      <a:cxn ang="0">
                        <a:pos x="T2" y="T3"/>
                      </a:cxn>
                      <a:cxn ang="0">
                        <a:pos x="T4" y="T5"/>
                      </a:cxn>
                    </a:cxnLst>
                    <a:rect l="0" t="0" r="r" b="b"/>
                    <a:pathLst>
                      <a:path w="28201" h="21600" fill="none" extrusionOk="0">
                        <a:moveTo>
                          <a:pt x="0" y="5240"/>
                        </a:moveTo>
                        <a:cubicBezTo>
                          <a:pt x="3921" y="1859"/>
                          <a:pt x="8926" y="-1"/>
                          <a:pt x="14104" y="0"/>
                        </a:cubicBezTo>
                        <a:cubicBezTo>
                          <a:pt x="19278" y="0"/>
                          <a:pt x="24280" y="1857"/>
                          <a:pt x="28201" y="5234"/>
                        </a:cubicBezTo>
                      </a:path>
                      <a:path w="28201" h="21600" stroke="0" extrusionOk="0">
                        <a:moveTo>
                          <a:pt x="0" y="5240"/>
                        </a:moveTo>
                        <a:cubicBezTo>
                          <a:pt x="3921" y="1859"/>
                          <a:pt x="8926" y="-1"/>
                          <a:pt x="14104" y="0"/>
                        </a:cubicBezTo>
                        <a:cubicBezTo>
                          <a:pt x="19278" y="0"/>
                          <a:pt x="24280" y="1857"/>
                          <a:pt x="28201" y="5234"/>
                        </a:cubicBezTo>
                        <a:lnTo>
                          <a:pt x="14104"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86" name="Arc 22"/>
                  <p:cNvSpPr>
                    <a:spLocks/>
                  </p:cNvSpPr>
                  <p:nvPr/>
                </p:nvSpPr>
                <p:spPr bwMode="auto">
                  <a:xfrm flipH="1" flipV="1">
                    <a:off x="3743" y="4945"/>
                    <a:ext cx="679" cy="732"/>
                  </a:xfrm>
                  <a:custGeom>
                    <a:avLst/>
                    <a:gdLst>
                      <a:gd name="G0" fmla="+- 13801 0 0"/>
                      <a:gd name="G1" fmla="+- 21600 0 0"/>
                      <a:gd name="G2" fmla="+- 21600 0 0"/>
                      <a:gd name="T0" fmla="*/ 0 w 27898"/>
                      <a:gd name="T1" fmla="*/ 4984 h 21600"/>
                      <a:gd name="T2" fmla="*/ 27898 w 27898"/>
                      <a:gd name="T3" fmla="*/ 5235 h 21600"/>
                      <a:gd name="T4" fmla="*/ 13801 w 27898"/>
                      <a:gd name="T5" fmla="*/ 21600 h 21600"/>
                    </a:gdLst>
                    <a:ahLst/>
                    <a:cxnLst>
                      <a:cxn ang="0">
                        <a:pos x="T0" y="T1"/>
                      </a:cxn>
                      <a:cxn ang="0">
                        <a:pos x="T2" y="T3"/>
                      </a:cxn>
                      <a:cxn ang="0">
                        <a:pos x="T4" y="T5"/>
                      </a:cxn>
                    </a:cxnLst>
                    <a:rect l="0" t="0" r="r" b="b"/>
                    <a:pathLst>
                      <a:path w="27898" h="21600" fill="none" extrusionOk="0">
                        <a:moveTo>
                          <a:pt x="-1" y="4983"/>
                        </a:moveTo>
                        <a:cubicBezTo>
                          <a:pt x="3877" y="1763"/>
                          <a:pt x="8760" y="-1"/>
                          <a:pt x="13801" y="0"/>
                        </a:cubicBezTo>
                        <a:cubicBezTo>
                          <a:pt x="18975" y="0"/>
                          <a:pt x="23977" y="1857"/>
                          <a:pt x="27898" y="5234"/>
                        </a:cubicBezTo>
                      </a:path>
                      <a:path w="27898" h="21600" stroke="0" extrusionOk="0">
                        <a:moveTo>
                          <a:pt x="-1" y="4983"/>
                        </a:moveTo>
                        <a:cubicBezTo>
                          <a:pt x="3877" y="1763"/>
                          <a:pt x="8760" y="-1"/>
                          <a:pt x="13801" y="0"/>
                        </a:cubicBezTo>
                        <a:cubicBezTo>
                          <a:pt x="18975" y="0"/>
                          <a:pt x="23977" y="1857"/>
                          <a:pt x="27898" y="5234"/>
                        </a:cubicBezTo>
                        <a:lnTo>
                          <a:pt x="13801"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85" name="Line 21"/>
                  <p:cNvSpPr>
                    <a:spLocks noChangeShapeType="1"/>
                  </p:cNvSpPr>
                  <p:nvPr/>
                </p:nvSpPr>
                <p:spPr bwMode="auto">
                  <a:xfrm>
                    <a:off x="3633" y="5375"/>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84" name="Line 20"/>
                  <p:cNvSpPr>
                    <a:spLocks noChangeShapeType="1"/>
                  </p:cNvSpPr>
                  <p:nvPr/>
                </p:nvSpPr>
                <p:spPr bwMode="auto">
                  <a:xfrm flipH="1">
                    <a:off x="4413" y="5383"/>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1671" name="Group 7"/>
              <p:cNvGrpSpPr>
                <a:grpSpLocks/>
              </p:cNvGrpSpPr>
              <p:nvPr/>
            </p:nvGrpSpPr>
            <p:grpSpPr bwMode="auto">
              <a:xfrm>
                <a:off x="5442" y="4952"/>
                <a:ext cx="3166" cy="995"/>
                <a:chOff x="2950" y="4945"/>
                <a:chExt cx="3166" cy="995"/>
              </a:xfrm>
            </p:grpSpPr>
            <p:grpSp>
              <p:nvGrpSpPr>
                <p:cNvPr id="241677" name="Group 13"/>
                <p:cNvGrpSpPr>
                  <a:grpSpLocks/>
                </p:cNvGrpSpPr>
                <p:nvPr/>
              </p:nvGrpSpPr>
              <p:grpSpPr bwMode="auto">
                <a:xfrm>
                  <a:off x="2950" y="4945"/>
                  <a:ext cx="1583" cy="988"/>
                  <a:chOff x="2950" y="4945"/>
                  <a:chExt cx="1583" cy="988"/>
                </a:xfrm>
              </p:grpSpPr>
              <p:sp>
                <p:nvSpPr>
                  <p:cNvPr id="241681" name="Arc 17"/>
                  <p:cNvSpPr>
                    <a:spLocks/>
                  </p:cNvSpPr>
                  <p:nvPr/>
                </p:nvSpPr>
                <p:spPr bwMode="auto">
                  <a:xfrm flipH="1">
                    <a:off x="2950" y="5201"/>
                    <a:ext cx="686" cy="732"/>
                  </a:xfrm>
                  <a:custGeom>
                    <a:avLst/>
                    <a:gdLst>
                      <a:gd name="G0" fmla="+- 14104 0 0"/>
                      <a:gd name="G1" fmla="+- 21600 0 0"/>
                      <a:gd name="G2" fmla="+- 21600 0 0"/>
                      <a:gd name="T0" fmla="*/ 0 w 28201"/>
                      <a:gd name="T1" fmla="*/ 5240 h 21600"/>
                      <a:gd name="T2" fmla="*/ 28201 w 28201"/>
                      <a:gd name="T3" fmla="*/ 5235 h 21600"/>
                      <a:gd name="T4" fmla="*/ 14104 w 28201"/>
                      <a:gd name="T5" fmla="*/ 21600 h 21600"/>
                    </a:gdLst>
                    <a:ahLst/>
                    <a:cxnLst>
                      <a:cxn ang="0">
                        <a:pos x="T0" y="T1"/>
                      </a:cxn>
                      <a:cxn ang="0">
                        <a:pos x="T2" y="T3"/>
                      </a:cxn>
                      <a:cxn ang="0">
                        <a:pos x="T4" y="T5"/>
                      </a:cxn>
                    </a:cxnLst>
                    <a:rect l="0" t="0" r="r" b="b"/>
                    <a:pathLst>
                      <a:path w="28201" h="21600" fill="none" extrusionOk="0">
                        <a:moveTo>
                          <a:pt x="0" y="5240"/>
                        </a:moveTo>
                        <a:cubicBezTo>
                          <a:pt x="3921" y="1859"/>
                          <a:pt x="8926" y="-1"/>
                          <a:pt x="14104" y="0"/>
                        </a:cubicBezTo>
                        <a:cubicBezTo>
                          <a:pt x="19278" y="0"/>
                          <a:pt x="24280" y="1857"/>
                          <a:pt x="28201" y="5234"/>
                        </a:cubicBezTo>
                      </a:path>
                      <a:path w="28201" h="21600" stroke="0" extrusionOk="0">
                        <a:moveTo>
                          <a:pt x="0" y="5240"/>
                        </a:moveTo>
                        <a:cubicBezTo>
                          <a:pt x="3921" y="1859"/>
                          <a:pt x="8926" y="-1"/>
                          <a:pt x="14104" y="0"/>
                        </a:cubicBezTo>
                        <a:cubicBezTo>
                          <a:pt x="19278" y="0"/>
                          <a:pt x="24280" y="1857"/>
                          <a:pt x="28201" y="5234"/>
                        </a:cubicBezTo>
                        <a:lnTo>
                          <a:pt x="14104"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80" name="Arc 16"/>
                  <p:cNvSpPr>
                    <a:spLocks/>
                  </p:cNvSpPr>
                  <p:nvPr/>
                </p:nvSpPr>
                <p:spPr bwMode="auto">
                  <a:xfrm flipH="1" flipV="1">
                    <a:off x="3743" y="4945"/>
                    <a:ext cx="679" cy="732"/>
                  </a:xfrm>
                  <a:custGeom>
                    <a:avLst/>
                    <a:gdLst>
                      <a:gd name="G0" fmla="+- 13801 0 0"/>
                      <a:gd name="G1" fmla="+- 21600 0 0"/>
                      <a:gd name="G2" fmla="+- 21600 0 0"/>
                      <a:gd name="T0" fmla="*/ 0 w 27898"/>
                      <a:gd name="T1" fmla="*/ 4984 h 21600"/>
                      <a:gd name="T2" fmla="*/ 27898 w 27898"/>
                      <a:gd name="T3" fmla="*/ 5235 h 21600"/>
                      <a:gd name="T4" fmla="*/ 13801 w 27898"/>
                      <a:gd name="T5" fmla="*/ 21600 h 21600"/>
                    </a:gdLst>
                    <a:ahLst/>
                    <a:cxnLst>
                      <a:cxn ang="0">
                        <a:pos x="T0" y="T1"/>
                      </a:cxn>
                      <a:cxn ang="0">
                        <a:pos x="T2" y="T3"/>
                      </a:cxn>
                      <a:cxn ang="0">
                        <a:pos x="T4" y="T5"/>
                      </a:cxn>
                    </a:cxnLst>
                    <a:rect l="0" t="0" r="r" b="b"/>
                    <a:pathLst>
                      <a:path w="27898" h="21600" fill="none" extrusionOk="0">
                        <a:moveTo>
                          <a:pt x="-1" y="4983"/>
                        </a:moveTo>
                        <a:cubicBezTo>
                          <a:pt x="3877" y="1763"/>
                          <a:pt x="8760" y="-1"/>
                          <a:pt x="13801" y="0"/>
                        </a:cubicBezTo>
                        <a:cubicBezTo>
                          <a:pt x="18975" y="0"/>
                          <a:pt x="23977" y="1857"/>
                          <a:pt x="27898" y="5234"/>
                        </a:cubicBezTo>
                      </a:path>
                      <a:path w="27898" h="21600" stroke="0" extrusionOk="0">
                        <a:moveTo>
                          <a:pt x="-1" y="4983"/>
                        </a:moveTo>
                        <a:cubicBezTo>
                          <a:pt x="3877" y="1763"/>
                          <a:pt x="8760" y="-1"/>
                          <a:pt x="13801" y="0"/>
                        </a:cubicBezTo>
                        <a:cubicBezTo>
                          <a:pt x="18975" y="0"/>
                          <a:pt x="23977" y="1857"/>
                          <a:pt x="27898" y="5234"/>
                        </a:cubicBezTo>
                        <a:lnTo>
                          <a:pt x="13801"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79" name="Line 15"/>
                  <p:cNvSpPr>
                    <a:spLocks noChangeShapeType="1"/>
                  </p:cNvSpPr>
                  <p:nvPr/>
                </p:nvSpPr>
                <p:spPr bwMode="auto">
                  <a:xfrm>
                    <a:off x="3633" y="5375"/>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78" name="Line 14"/>
                  <p:cNvSpPr>
                    <a:spLocks noChangeShapeType="1"/>
                  </p:cNvSpPr>
                  <p:nvPr/>
                </p:nvSpPr>
                <p:spPr bwMode="auto">
                  <a:xfrm flipH="1">
                    <a:off x="4413" y="5383"/>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672" name="Group 8"/>
                <p:cNvGrpSpPr>
                  <a:grpSpLocks/>
                </p:cNvGrpSpPr>
                <p:nvPr/>
              </p:nvGrpSpPr>
              <p:grpSpPr bwMode="auto">
                <a:xfrm>
                  <a:off x="4533" y="4952"/>
                  <a:ext cx="1583" cy="988"/>
                  <a:chOff x="2950" y="4945"/>
                  <a:chExt cx="1583" cy="988"/>
                </a:xfrm>
              </p:grpSpPr>
              <p:sp>
                <p:nvSpPr>
                  <p:cNvPr id="241676" name="Arc 12"/>
                  <p:cNvSpPr>
                    <a:spLocks/>
                  </p:cNvSpPr>
                  <p:nvPr/>
                </p:nvSpPr>
                <p:spPr bwMode="auto">
                  <a:xfrm flipH="1">
                    <a:off x="2950" y="5201"/>
                    <a:ext cx="686" cy="732"/>
                  </a:xfrm>
                  <a:custGeom>
                    <a:avLst/>
                    <a:gdLst>
                      <a:gd name="G0" fmla="+- 14104 0 0"/>
                      <a:gd name="G1" fmla="+- 21600 0 0"/>
                      <a:gd name="G2" fmla="+- 21600 0 0"/>
                      <a:gd name="T0" fmla="*/ 0 w 28201"/>
                      <a:gd name="T1" fmla="*/ 5240 h 21600"/>
                      <a:gd name="T2" fmla="*/ 28201 w 28201"/>
                      <a:gd name="T3" fmla="*/ 5235 h 21600"/>
                      <a:gd name="T4" fmla="*/ 14104 w 28201"/>
                      <a:gd name="T5" fmla="*/ 21600 h 21600"/>
                    </a:gdLst>
                    <a:ahLst/>
                    <a:cxnLst>
                      <a:cxn ang="0">
                        <a:pos x="T0" y="T1"/>
                      </a:cxn>
                      <a:cxn ang="0">
                        <a:pos x="T2" y="T3"/>
                      </a:cxn>
                      <a:cxn ang="0">
                        <a:pos x="T4" y="T5"/>
                      </a:cxn>
                    </a:cxnLst>
                    <a:rect l="0" t="0" r="r" b="b"/>
                    <a:pathLst>
                      <a:path w="28201" h="21600" fill="none" extrusionOk="0">
                        <a:moveTo>
                          <a:pt x="0" y="5240"/>
                        </a:moveTo>
                        <a:cubicBezTo>
                          <a:pt x="3921" y="1859"/>
                          <a:pt x="8926" y="-1"/>
                          <a:pt x="14104" y="0"/>
                        </a:cubicBezTo>
                        <a:cubicBezTo>
                          <a:pt x="19278" y="0"/>
                          <a:pt x="24280" y="1857"/>
                          <a:pt x="28201" y="5234"/>
                        </a:cubicBezTo>
                      </a:path>
                      <a:path w="28201" h="21600" stroke="0" extrusionOk="0">
                        <a:moveTo>
                          <a:pt x="0" y="5240"/>
                        </a:moveTo>
                        <a:cubicBezTo>
                          <a:pt x="3921" y="1859"/>
                          <a:pt x="8926" y="-1"/>
                          <a:pt x="14104" y="0"/>
                        </a:cubicBezTo>
                        <a:cubicBezTo>
                          <a:pt x="19278" y="0"/>
                          <a:pt x="24280" y="1857"/>
                          <a:pt x="28201" y="5234"/>
                        </a:cubicBezTo>
                        <a:lnTo>
                          <a:pt x="14104"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75" name="Arc 11"/>
                  <p:cNvSpPr>
                    <a:spLocks/>
                  </p:cNvSpPr>
                  <p:nvPr/>
                </p:nvSpPr>
                <p:spPr bwMode="auto">
                  <a:xfrm flipH="1" flipV="1">
                    <a:off x="3743" y="4945"/>
                    <a:ext cx="679" cy="732"/>
                  </a:xfrm>
                  <a:custGeom>
                    <a:avLst/>
                    <a:gdLst>
                      <a:gd name="G0" fmla="+- 13801 0 0"/>
                      <a:gd name="G1" fmla="+- 21600 0 0"/>
                      <a:gd name="G2" fmla="+- 21600 0 0"/>
                      <a:gd name="T0" fmla="*/ 0 w 27898"/>
                      <a:gd name="T1" fmla="*/ 4984 h 21600"/>
                      <a:gd name="T2" fmla="*/ 27898 w 27898"/>
                      <a:gd name="T3" fmla="*/ 5235 h 21600"/>
                      <a:gd name="T4" fmla="*/ 13801 w 27898"/>
                      <a:gd name="T5" fmla="*/ 21600 h 21600"/>
                    </a:gdLst>
                    <a:ahLst/>
                    <a:cxnLst>
                      <a:cxn ang="0">
                        <a:pos x="T0" y="T1"/>
                      </a:cxn>
                      <a:cxn ang="0">
                        <a:pos x="T2" y="T3"/>
                      </a:cxn>
                      <a:cxn ang="0">
                        <a:pos x="T4" y="T5"/>
                      </a:cxn>
                    </a:cxnLst>
                    <a:rect l="0" t="0" r="r" b="b"/>
                    <a:pathLst>
                      <a:path w="27898" h="21600" fill="none" extrusionOk="0">
                        <a:moveTo>
                          <a:pt x="-1" y="4983"/>
                        </a:moveTo>
                        <a:cubicBezTo>
                          <a:pt x="3877" y="1763"/>
                          <a:pt x="8760" y="-1"/>
                          <a:pt x="13801" y="0"/>
                        </a:cubicBezTo>
                        <a:cubicBezTo>
                          <a:pt x="18975" y="0"/>
                          <a:pt x="23977" y="1857"/>
                          <a:pt x="27898" y="5234"/>
                        </a:cubicBezTo>
                      </a:path>
                      <a:path w="27898" h="21600" stroke="0" extrusionOk="0">
                        <a:moveTo>
                          <a:pt x="-1" y="4983"/>
                        </a:moveTo>
                        <a:cubicBezTo>
                          <a:pt x="3877" y="1763"/>
                          <a:pt x="8760" y="-1"/>
                          <a:pt x="13801" y="0"/>
                        </a:cubicBezTo>
                        <a:cubicBezTo>
                          <a:pt x="18975" y="0"/>
                          <a:pt x="23977" y="1857"/>
                          <a:pt x="27898" y="5234"/>
                        </a:cubicBezTo>
                        <a:lnTo>
                          <a:pt x="13801" y="21600"/>
                        </a:lnTo>
                        <a:close/>
                      </a:path>
                    </a:pathLst>
                  </a:cu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74" name="Line 10"/>
                  <p:cNvSpPr>
                    <a:spLocks noChangeShapeType="1"/>
                  </p:cNvSpPr>
                  <p:nvPr/>
                </p:nvSpPr>
                <p:spPr bwMode="auto">
                  <a:xfrm>
                    <a:off x="3633" y="5375"/>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73" name="Line 9"/>
                  <p:cNvSpPr>
                    <a:spLocks noChangeShapeType="1"/>
                  </p:cNvSpPr>
                  <p:nvPr/>
                </p:nvSpPr>
                <p:spPr bwMode="auto">
                  <a:xfrm flipH="1">
                    <a:off x="4413" y="5383"/>
                    <a:ext cx="120" cy="135"/>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41669" name="Line 5"/>
            <p:cNvSpPr>
              <a:spLocks noChangeShapeType="1"/>
            </p:cNvSpPr>
            <p:nvPr/>
          </p:nvSpPr>
          <p:spPr bwMode="auto">
            <a:xfrm>
              <a:off x="6301" y="5520"/>
              <a:ext cx="104" cy="1"/>
            </a:xfrm>
            <a:prstGeom prst="line">
              <a:avLst/>
            </a:prstGeom>
            <a:noFill/>
            <a:ln w="222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6009572" y="1469845"/>
            <a:ext cx="603504" cy="514637"/>
            <a:chOff x="6009572" y="1469845"/>
            <a:chExt cx="603504" cy="514637"/>
          </a:xfrm>
        </p:grpSpPr>
        <p:sp>
          <p:nvSpPr>
            <p:cNvPr id="241667" name="AutoShape 3"/>
            <p:cNvSpPr>
              <a:spLocks noChangeArrowheads="1"/>
            </p:cNvSpPr>
            <p:nvPr/>
          </p:nvSpPr>
          <p:spPr bwMode="auto">
            <a:xfrm>
              <a:off x="6078152" y="1469845"/>
              <a:ext cx="266700" cy="247788"/>
            </a:xfrm>
            <a:prstGeom prst="smileyFace">
              <a:avLst>
                <a:gd name="adj" fmla="val 4653"/>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666" name="Text Box 2"/>
            <p:cNvSpPr txBox="1">
              <a:spLocks noChangeArrowheads="1"/>
            </p:cNvSpPr>
            <p:nvPr/>
          </p:nvSpPr>
          <p:spPr bwMode="auto">
            <a:xfrm>
              <a:off x="6009572" y="1748130"/>
              <a:ext cx="603504" cy="2363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 = 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41709" name="Rectangle 45"/>
          <p:cNvSpPr>
            <a:spLocks noChangeArrowheads="1"/>
          </p:cNvSpPr>
          <p:nvPr/>
        </p:nvSpPr>
        <p:spPr bwMode="auto">
          <a:xfrm>
            <a:off x="625092" y="2493034"/>
            <a:ext cx="598798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reference frame of a passenger</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on the rocket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speed of the light flash is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	B) 7/4 c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1/4 c 	D) None of these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5"/>
          <p:cNvSpPr>
            <a:spLocks noChangeArrowheads="1"/>
          </p:cNvSpPr>
          <p:nvPr/>
        </p:nvSpPr>
        <p:spPr bwMode="auto">
          <a:xfrm>
            <a:off x="603543" y="3674853"/>
            <a:ext cx="6622305"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According to a person at rest</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the earth, the speed of the light flash is </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	B) 7/4 c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1/4 c 	D) None of these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9" name="Group 48"/>
          <p:cNvGrpSpPr/>
          <p:nvPr/>
        </p:nvGrpSpPr>
        <p:grpSpPr>
          <a:xfrm>
            <a:off x="4145353" y="1519641"/>
            <a:ext cx="1364144" cy="539416"/>
            <a:chOff x="4145353" y="1519641"/>
            <a:chExt cx="1364144" cy="539416"/>
          </a:xfrm>
        </p:grpSpPr>
        <p:sp>
          <p:nvSpPr>
            <p:cNvPr id="45" name="AutoShape 3"/>
            <p:cNvSpPr>
              <a:spLocks noChangeArrowheads="1"/>
            </p:cNvSpPr>
            <p:nvPr/>
          </p:nvSpPr>
          <p:spPr bwMode="auto">
            <a:xfrm>
              <a:off x="4930356" y="1519641"/>
              <a:ext cx="266700" cy="247788"/>
            </a:xfrm>
            <a:prstGeom prst="smileyFace">
              <a:avLst>
                <a:gd name="adj" fmla="val 4653"/>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 Box 2"/>
            <p:cNvSpPr txBox="1">
              <a:spLocks noChangeArrowheads="1"/>
            </p:cNvSpPr>
            <p:nvPr/>
          </p:nvSpPr>
          <p:spPr bwMode="auto">
            <a:xfrm>
              <a:off x="4625822" y="1822705"/>
              <a:ext cx="883675" cy="2363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 = 3/4c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 name="Straight Arrow Connector 47"/>
            <p:cNvCxnSpPr/>
            <p:nvPr/>
          </p:nvCxnSpPr>
          <p:spPr>
            <a:xfrm rot="10800000">
              <a:off x="4145353" y="1652684"/>
              <a:ext cx="785003" cy="158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50" name="Rectangle 45"/>
          <p:cNvSpPr>
            <a:spLocks noChangeArrowheads="1"/>
          </p:cNvSpPr>
          <p:nvPr/>
        </p:nvSpPr>
        <p:spPr bwMode="auto">
          <a:xfrm>
            <a:off x="755943" y="4735902"/>
            <a:ext cx="741327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According to a person moving</a:t>
            </a:r>
            <a:r>
              <a:rPr kumimoji="0" lang="en-US" sz="1600" b="0" i="0" u="none" strike="noStrike" cap="none" normalizeH="0" dirty="0" smtClean="0">
                <a:ln>
                  <a:noFill/>
                </a:ln>
                <a:solidFill>
                  <a:schemeClr val="tx1"/>
                </a:solidFill>
                <a:effectLst/>
                <a:latin typeface="Arial" pitchFamily="34" charset="0"/>
                <a:ea typeface="Times New Roman" pitchFamily="18" charset="0"/>
                <a:cs typeface="Arial" pitchFamily="34" charset="0"/>
              </a:rPr>
              <a:t> toward the rocket at speed (3/4)c, relative to earth, the speed of the light flash is </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	B) 7/4 c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1/4 c 	D) None of these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09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0"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3440"/>
            <a:ext cx="8229600" cy="4153989"/>
          </a:xfrm>
        </p:spPr>
        <p:txBody>
          <a:bodyPr>
            <a:normAutofit/>
          </a:bodyPr>
          <a:lstStyle/>
          <a:p>
            <a:pPr marL="0" indent="0">
              <a:buNone/>
            </a:pPr>
            <a:r>
              <a:rPr lang="en-US" sz="2400" dirty="0" smtClean="0"/>
              <a:t>A row of positive charges is </a:t>
            </a:r>
            <a:r>
              <a:rPr lang="en-US" sz="2400" u="sng" dirty="0" smtClean="0"/>
              <a:t>stationary</a:t>
            </a:r>
            <a:r>
              <a:rPr lang="en-US" sz="2400" dirty="0" smtClean="0"/>
              <a:t> on the ground.  A person with a gauss-meter is running to the right along the row of charges, at the same height as the charges and in front of them.  What is the direction of the B-field which the observer measures?</a:t>
            </a:r>
          </a:p>
          <a:p>
            <a:pPr marL="0" indent="0">
              <a:buNone/>
            </a:pPr>
            <a:r>
              <a:rPr lang="en-US" sz="2400" dirty="0" smtClean="0"/>
              <a:t>A)  Right	B) left	C) up	D) down 	E) B = 0</a:t>
            </a:r>
            <a:endParaRPr lang="en-US" sz="2400" dirty="0"/>
          </a:p>
        </p:txBody>
      </p:sp>
      <p:grpSp>
        <p:nvGrpSpPr>
          <p:cNvPr id="23" name="Group 22"/>
          <p:cNvGrpSpPr/>
          <p:nvPr/>
        </p:nvGrpSpPr>
        <p:grpSpPr>
          <a:xfrm>
            <a:off x="1149531" y="3535679"/>
            <a:ext cx="1750429" cy="252551"/>
            <a:chOff x="1149531" y="3535679"/>
            <a:chExt cx="1750429" cy="252551"/>
          </a:xfrm>
        </p:grpSpPr>
        <p:grpSp>
          <p:nvGrpSpPr>
            <p:cNvPr id="7" name="Group 6"/>
            <p:cNvGrpSpPr/>
            <p:nvPr/>
          </p:nvGrpSpPr>
          <p:grpSpPr>
            <a:xfrm>
              <a:off x="1149531" y="3535681"/>
              <a:ext cx="252549" cy="252549"/>
              <a:chOff x="1149531" y="3535681"/>
              <a:chExt cx="252549" cy="252549"/>
            </a:xfrm>
          </p:grpSpPr>
          <p:sp>
            <p:nvSpPr>
              <p:cNvPr id="4" name="Oval 3"/>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ross 5"/>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454329" y="3535679"/>
              <a:ext cx="252549" cy="252549"/>
              <a:chOff x="1149531" y="3535681"/>
              <a:chExt cx="252549" cy="252549"/>
            </a:xfrm>
          </p:grpSpPr>
          <p:sp>
            <p:nvSpPr>
              <p:cNvPr id="9" name="Oval 8"/>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ross 9"/>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46514" y="3535681"/>
              <a:ext cx="252549" cy="252549"/>
              <a:chOff x="1149531" y="3535681"/>
              <a:chExt cx="252549" cy="252549"/>
            </a:xfrm>
          </p:grpSpPr>
          <p:sp>
            <p:nvSpPr>
              <p:cNvPr id="12" name="Oval 11"/>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ross 12"/>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750422" y="3535681"/>
              <a:ext cx="252549" cy="252549"/>
              <a:chOff x="1149531" y="3535681"/>
              <a:chExt cx="252549" cy="252549"/>
            </a:xfrm>
          </p:grpSpPr>
          <p:sp>
            <p:nvSpPr>
              <p:cNvPr id="15" name="Oval 14"/>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ross 15"/>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351317" y="3535679"/>
              <a:ext cx="252549" cy="252549"/>
              <a:chOff x="1149531" y="3535681"/>
              <a:chExt cx="252549" cy="252549"/>
            </a:xfrm>
          </p:grpSpPr>
          <p:sp>
            <p:nvSpPr>
              <p:cNvPr id="18" name="Oval 17"/>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ross 18"/>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647411" y="3535679"/>
              <a:ext cx="252549" cy="252549"/>
              <a:chOff x="1149531" y="3535681"/>
              <a:chExt cx="252549" cy="252549"/>
            </a:xfrm>
          </p:grpSpPr>
          <p:sp>
            <p:nvSpPr>
              <p:cNvPr id="21" name="Oval 20"/>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ross 21"/>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2952214" y="3535676"/>
            <a:ext cx="1750429" cy="252551"/>
            <a:chOff x="1149531" y="3535679"/>
            <a:chExt cx="1750429" cy="252551"/>
          </a:xfrm>
        </p:grpSpPr>
        <p:grpSp>
          <p:nvGrpSpPr>
            <p:cNvPr id="25" name="Group 6"/>
            <p:cNvGrpSpPr/>
            <p:nvPr/>
          </p:nvGrpSpPr>
          <p:grpSpPr>
            <a:xfrm>
              <a:off x="1149531" y="3535681"/>
              <a:ext cx="252549" cy="252549"/>
              <a:chOff x="1149531" y="3535681"/>
              <a:chExt cx="252549" cy="252549"/>
            </a:xfrm>
          </p:grpSpPr>
          <p:sp>
            <p:nvSpPr>
              <p:cNvPr id="41" name="Oval 3"/>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2" name="Cross 5"/>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26" name="Group 7"/>
            <p:cNvGrpSpPr/>
            <p:nvPr/>
          </p:nvGrpSpPr>
          <p:grpSpPr>
            <a:xfrm>
              <a:off x="1454329" y="3535679"/>
              <a:ext cx="252549" cy="252549"/>
              <a:chOff x="1149531" y="3535681"/>
              <a:chExt cx="252549" cy="252549"/>
            </a:xfrm>
          </p:grpSpPr>
          <p:sp>
            <p:nvSpPr>
              <p:cNvPr id="39" name="Oval 38"/>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0" name="Cross 39"/>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27" name="Group 10"/>
            <p:cNvGrpSpPr/>
            <p:nvPr/>
          </p:nvGrpSpPr>
          <p:grpSpPr>
            <a:xfrm>
              <a:off x="2046514" y="3535681"/>
              <a:ext cx="252549" cy="252549"/>
              <a:chOff x="1149531" y="3535681"/>
              <a:chExt cx="252549" cy="252549"/>
            </a:xfrm>
          </p:grpSpPr>
          <p:sp>
            <p:nvSpPr>
              <p:cNvPr id="37" name="Oval 36"/>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8" name="Cross 37"/>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28" name="Group 13"/>
            <p:cNvGrpSpPr/>
            <p:nvPr/>
          </p:nvGrpSpPr>
          <p:grpSpPr>
            <a:xfrm>
              <a:off x="1750422" y="3535681"/>
              <a:ext cx="252549" cy="252549"/>
              <a:chOff x="1149531" y="3535681"/>
              <a:chExt cx="252549" cy="252549"/>
            </a:xfrm>
          </p:grpSpPr>
          <p:sp>
            <p:nvSpPr>
              <p:cNvPr id="35" name="Oval 34"/>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6" name="Cross 35"/>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29" name="Group 16"/>
            <p:cNvGrpSpPr/>
            <p:nvPr/>
          </p:nvGrpSpPr>
          <p:grpSpPr>
            <a:xfrm>
              <a:off x="2351317" y="3535679"/>
              <a:ext cx="252549" cy="252549"/>
              <a:chOff x="1149531" y="3535681"/>
              <a:chExt cx="252549" cy="252549"/>
            </a:xfrm>
          </p:grpSpPr>
          <p:sp>
            <p:nvSpPr>
              <p:cNvPr id="33" name="Oval 32"/>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4" name="Cross 33"/>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30" name="Group 19"/>
            <p:cNvGrpSpPr/>
            <p:nvPr/>
          </p:nvGrpSpPr>
          <p:grpSpPr>
            <a:xfrm>
              <a:off x="2647411" y="3535679"/>
              <a:ext cx="252549" cy="252549"/>
              <a:chOff x="1149531" y="3535681"/>
              <a:chExt cx="252549" cy="252549"/>
            </a:xfrm>
          </p:grpSpPr>
          <p:sp>
            <p:nvSpPr>
              <p:cNvPr id="31" name="Oval 30"/>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2" name="Cross 31"/>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grpSp>
        <p:nvGrpSpPr>
          <p:cNvPr id="43" name="Group 42"/>
          <p:cNvGrpSpPr/>
          <p:nvPr/>
        </p:nvGrpSpPr>
        <p:grpSpPr>
          <a:xfrm>
            <a:off x="4737479" y="3531329"/>
            <a:ext cx="1750429" cy="252551"/>
            <a:chOff x="1149531" y="3535679"/>
            <a:chExt cx="1750429" cy="252551"/>
          </a:xfrm>
        </p:grpSpPr>
        <p:grpSp>
          <p:nvGrpSpPr>
            <p:cNvPr id="44" name="Group 6"/>
            <p:cNvGrpSpPr/>
            <p:nvPr/>
          </p:nvGrpSpPr>
          <p:grpSpPr>
            <a:xfrm>
              <a:off x="1149531" y="3535681"/>
              <a:ext cx="252549" cy="252549"/>
              <a:chOff x="1149531" y="3535681"/>
              <a:chExt cx="252549" cy="252549"/>
            </a:xfrm>
          </p:grpSpPr>
          <p:sp>
            <p:nvSpPr>
              <p:cNvPr id="60" name="Oval 3"/>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ross 5"/>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7"/>
            <p:cNvGrpSpPr/>
            <p:nvPr/>
          </p:nvGrpSpPr>
          <p:grpSpPr>
            <a:xfrm>
              <a:off x="1454329" y="3535679"/>
              <a:ext cx="252549" cy="252549"/>
              <a:chOff x="1149531" y="3535681"/>
              <a:chExt cx="252549" cy="252549"/>
            </a:xfrm>
          </p:grpSpPr>
          <p:sp>
            <p:nvSpPr>
              <p:cNvPr id="58" name="Oval 57"/>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ross 58"/>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10"/>
            <p:cNvGrpSpPr/>
            <p:nvPr/>
          </p:nvGrpSpPr>
          <p:grpSpPr>
            <a:xfrm>
              <a:off x="2046514" y="3535681"/>
              <a:ext cx="252549" cy="252549"/>
              <a:chOff x="1149531" y="3535681"/>
              <a:chExt cx="252549" cy="252549"/>
            </a:xfrm>
          </p:grpSpPr>
          <p:sp>
            <p:nvSpPr>
              <p:cNvPr id="56" name="Oval 55"/>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Cross 56"/>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13"/>
            <p:cNvGrpSpPr/>
            <p:nvPr/>
          </p:nvGrpSpPr>
          <p:grpSpPr>
            <a:xfrm>
              <a:off x="1750422" y="3535681"/>
              <a:ext cx="252549" cy="252549"/>
              <a:chOff x="1149531" y="3535681"/>
              <a:chExt cx="252549" cy="252549"/>
            </a:xfrm>
          </p:grpSpPr>
          <p:sp>
            <p:nvSpPr>
              <p:cNvPr id="54" name="Oval 53"/>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ross 54"/>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16"/>
            <p:cNvGrpSpPr/>
            <p:nvPr/>
          </p:nvGrpSpPr>
          <p:grpSpPr>
            <a:xfrm>
              <a:off x="2351317" y="3535679"/>
              <a:ext cx="252549" cy="252549"/>
              <a:chOff x="1149531" y="3535681"/>
              <a:chExt cx="252549" cy="252549"/>
            </a:xfrm>
          </p:grpSpPr>
          <p:sp>
            <p:nvSpPr>
              <p:cNvPr id="52" name="Oval 51"/>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ross 52"/>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 name="Group 19"/>
            <p:cNvGrpSpPr/>
            <p:nvPr/>
          </p:nvGrpSpPr>
          <p:grpSpPr>
            <a:xfrm>
              <a:off x="2647411" y="3535679"/>
              <a:ext cx="252549" cy="252549"/>
              <a:chOff x="1149531" y="3535681"/>
              <a:chExt cx="252549" cy="252549"/>
            </a:xfrm>
          </p:grpSpPr>
          <p:sp>
            <p:nvSpPr>
              <p:cNvPr id="50" name="Oval 49"/>
              <p:cNvSpPr/>
              <p:nvPr/>
            </p:nvSpPr>
            <p:spPr>
              <a:xfrm>
                <a:off x="1149531" y="3535681"/>
                <a:ext cx="252549" cy="252549"/>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ross 50"/>
              <p:cNvSpPr/>
              <p:nvPr/>
            </p:nvSpPr>
            <p:spPr>
              <a:xfrm>
                <a:off x="1201785" y="3596644"/>
                <a:ext cx="137160" cy="137160"/>
              </a:xfrm>
              <a:prstGeom prst="plus">
                <a:avLst>
                  <a:gd name="adj" fmla="val 41667"/>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2" name="Smiley Face 61"/>
          <p:cNvSpPr/>
          <p:nvPr/>
        </p:nvSpPr>
        <p:spPr>
          <a:xfrm>
            <a:off x="3257012" y="3635830"/>
            <a:ext cx="313511" cy="509450"/>
          </a:xfrm>
          <a:prstGeom prst="smileyFace">
            <a:avLst>
              <a:gd name="adj" fmla="val 4653"/>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ight Arrow 62"/>
          <p:cNvSpPr/>
          <p:nvPr/>
        </p:nvSpPr>
        <p:spPr>
          <a:xfrm>
            <a:off x="3605359" y="3876402"/>
            <a:ext cx="1552308" cy="185051"/>
          </a:xfrm>
          <a:prstGeom prst="rightArrow">
            <a:avLst/>
          </a:prstGeom>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.30</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3043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773113" y="609600"/>
            <a:ext cx="7391400" cy="461963"/>
          </a:xfrm>
          <a:prstGeom prst="rect">
            <a:avLst/>
          </a:prstGeom>
          <a:noFill/>
          <a:ln w="9525">
            <a:noFill/>
            <a:miter lim="800000"/>
            <a:headEnd/>
            <a:tailEnd/>
          </a:ln>
        </p:spPr>
        <p:txBody>
          <a:bodyPr>
            <a:prstTxWarp prst="textNoShape">
              <a:avLst/>
            </a:prstTxWarp>
            <a:spAutoFit/>
          </a:bodyPr>
          <a:lstStyle/>
          <a:p>
            <a:pPr defTabSz="914400"/>
            <a:r>
              <a:rPr lang="en-US" sz="2400">
                <a:solidFill>
                  <a:srgbClr val="000000"/>
                </a:solidFill>
              </a:rPr>
              <a:t>Are energy and rest mass Lorentz invariants?</a:t>
            </a:r>
          </a:p>
        </p:txBody>
      </p:sp>
      <p:sp>
        <p:nvSpPr>
          <p:cNvPr id="24580" name="TextBox 7"/>
          <p:cNvSpPr txBox="1">
            <a:spLocks noChangeArrowheads="1"/>
          </p:cNvSpPr>
          <p:nvPr/>
        </p:nvSpPr>
        <p:spPr bwMode="auto">
          <a:xfrm>
            <a:off x="901700" y="1219200"/>
            <a:ext cx="5775325" cy="1570038"/>
          </a:xfrm>
          <a:prstGeom prst="rect">
            <a:avLst/>
          </a:prstGeom>
          <a:noFill/>
          <a:ln w="9525">
            <a:noFill/>
            <a:miter lim="800000"/>
            <a:headEnd/>
            <a:tailEnd/>
          </a:ln>
        </p:spPr>
        <p:txBody>
          <a:bodyPr wrap="none">
            <a:prstTxWarp prst="textNoShape">
              <a:avLst/>
            </a:prstTxWarp>
            <a:spAutoFit/>
          </a:bodyPr>
          <a:lstStyle/>
          <a:p>
            <a:pPr marL="457200" indent="-457200">
              <a:buFontTx/>
              <a:buAutoNum type="alphaUcPeriod"/>
            </a:pPr>
            <a:r>
              <a:rPr lang="en-US" sz="2400" dirty="0"/>
              <a:t>Both energy and mass are invariants</a:t>
            </a:r>
          </a:p>
          <a:p>
            <a:pPr marL="457200" indent="-457200">
              <a:buFontTx/>
              <a:buAutoNum type="alphaUcPeriod"/>
            </a:pPr>
            <a:r>
              <a:rPr lang="en-US" sz="2400" dirty="0"/>
              <a:t>Only energy is an invariant</a:t>
            </a:r>
          </a:p>
          <a:p>
            <a:pPr marL="457200" indent="-457200">
              <a:buFontTx/>
              <a:buAutoNum type="alphaUcPeriod"/>
            </a:pPr>
            <a:r>
              <a:rPr lang="en-US" sz="2400" dirty="0"/>
              <a:t>Only rest mass is an invariant</a:t>
            </a:r>
          </a:p>
          <a:p>
            <a:pPr marL="457200" indent="-457200">
              <a:buFontTx/>
              <a:buAutoNum type="alphaUcPeriod"/>
            </a:pPr>
            <a:r>
              <a:rPr lang="en-US" sz="2400" dirty="0"/>
              <a:t>Neither energy or mass are invariants</a:t>
            </a:r>
          </a:p>
        </p:txBody>
      </p:sp>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.31</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46205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773113" y="609600"/>
            <a:ext cx="7391400" cy="461963"/>
          </a:xfrm>
          <a:prstGeom prst="rect">
            <a:avLst/>
          </a:prstGeom>
          <a:noFill/>
          <a:ln w="9525">
            <a:noFill/>
            <a:miter lim="800000"/>
            <a:headEnd/>
            <a:tailEnd/>
          </a:ln>
        </p:spPr>
        <p:txBody>
          <a:bodyPr>
            <a:prstTxWarp prst="textNoShape">
              <a:avLst/>
            </a:prstTxWarp>
            <a:spAutoFit/>
          </a:bodyPr>
          <a:lstStyle/>
          <a:p>
            <a:pPr defTabSz="914400"/>
            <a:r>
              <a:rPr lang="en-US" sz="2400">
                <a:solidFill>
                  <a:srgbClr val="000000"/>
                </a:solidFill>
              </a:rPr>
              <a:t>Are energy and rest mass conserved quantities?</a:t>
            </a:r>
          </a:p>
        </p:txBody>
      </p:sp>
      <p:sp>
        <p:nvSpPr>
          <p:cNvPr id="26628" name="TextBox 7"/>
          <p:cNvSpPr txBox="1">
            <a:spLocks noChangeArrowheads="1"/>
          </p:cNvSpPr>
          <p:nvPr/>
        </p:nvSpPr>
        <p:spPr bwMode="auto">
          <a:xfrm>
            <a:off x="773113" y="1084263"/>
            <a:ext cx="5878513" cy="1570038"/>
          </a:xfrm>
          <a:prstGeom prst="rect">
            <a:avLst/>
          </a:prstGeom>
          <a:noFill/>
          <a:ln w="9525">
            <a:noFill/>
            <a:miter lim="800000"/>
            <a:headEnd/>
            <a:tailEnd/>
          </a:ln>
        </p:spPr>
        <p:txBody>
          <a:bodyPr wrap="none">
            <a:prstTxWarp prst="textNoShape">
              <a:avLst/>
            </a:prstTxWarp>
            <a:spAutoFit/>
          </a:bodyPr>
          <a:lstStyle/>
          <a:p>
            <a:pPr marL="457200" indent="-457200">
              <a:buFontTx/>
              <a:buAutoNum type="alphaUcPeriod"/>
            </a:pPr>
            <a:r>
              <a:rPr lang="en-US" sz="2400" dirty="0"/>
              <a:t>Both energy and mass are conserved</a:t>
            </a:r>
          </a:p>
          <a:p>
            <a:pPr marL="457200" indent="-457200">
              <a:buFontTx/>
              <a:buAutoNum type="alphaUcPeriod"/>
            </a:pPr>
            <a:r>
              <a:rPr lang="en-US" sz="2400" dirty="0"/>
              <a:t>Only energy </a:t>
            </a:r>
            <a:r>
              <a:rPr lang="en-US" sz="2400" dirty="0" smtClean="0"/>
              <a:t>is </a:t>
            </a:r>
            <a:r>
              <a:rPr lang="en-US" sz="2400" dirty="0"/>
              <a:t>conserved</a:t>
            </a:r>
          </a:p>
          <a:p>
            <a:pPr marL="457200" indent="-457200">
              <a:buFontTx/>
              <a:buAutoNum type="alphaUcPeriod"/>
            </a:pPr>
            <a:r>
              <a:rPr lang="en-US" sz="2400" dirty="0"/>
              <a:t>Only rest mass is conserved</a:t>
            </a:r>
          </a:p>
          <a:p>
            <a:pPr marL="457200" indent="-457200">
              <a:buFontTx/>
              <a:buAutoNum type="alphaUcPeriod"/>
            </a:pPr>
            <a:r>
              <a:rPr lang="en-US" sz="2400" dirty="0"/>
              <a:t>Neither energy or mass are conserved</a:t>
            </a:r>
          </a:p>
        </p:txBody>
      </p:sp>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.32</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828188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73113" y="609600"/>
            <a:ext cx="7391400" cy="1200150"/>
          </a:xfrm>
          <a:prstGeom prst="rect">
            <a:avLst/>
          </a:prstGeom>
          <a:noFill/>
          <a:ln w="9525">
            <a:noFill/>
            <a:miter lim="800000"/>
            <a:headEnd/>
            <a:tailEnd/>
          </a:ln>
        </p:spPr>
        <p:txBody>
          <a:bodyPr>
            <a:prstTxWarp prst="textNoShape">
              <a:avLst/>
            </a:prstTxWarp>
            <a:spAutoFit/>
          </a:bodyPr>
          <a:lstStyle/>
          <a:p>
            <a:pPr defTabSz="914400"/>
            <a:r>
              <a:rPr lang="en-US" sz="2400">
                <a:solidFill>
                  <a:srgbClr val="000000"/>
                </a:solidFill>
              </a:rPr>
              <a:t>Components of magnetic and electric fields parallel to the relative velocity of two reference frames are transformed between frames by being</a:t>
            </a:r>
          </a:p>
        </p:txBody>
      </p:sp>
      <p:sp>
        <p:nvSpPr>
          <p:cNvPr id="28676" name="TextBox 7"/>
          <p:cNvSpPr txBox="1">
            <a:spLocks noChangeArrowheads="1"/>
          </p:cNvSpPr>
          <p:nvPr/>
        </p:nvSpPr>
        <p:spPr bwMode="auto">
          <a:xfrm>
            <a:off x="1676400" y="2286000"/>
            <a:ext cx="3159125" cy="1938338"/>
          </a:xfrm>
          <a:prstGeom prst="rect">
            <a:avLst/>
          </a:prstGeom>
          <a:noFill/>
          <a:ln w="9525">
            <a:noFill/>
            <a:miter lim="800000"/>
            <a:headEnd/>
            <a:tailEnd/>
          </a:ln>
        </p:spPr>
        <p:txBody>
          <a:bodyPr wrap="none">
            <a:prstTxWarp prst="textNoShape">
              <a:avLst/>
            </a:prstTxWarp>
            <a:spAutoFit/>
          </a:bodyPr>
          <a:lstStyle/>
          <a:p>
            <a:pPr marL="457200" indent="-457200">
              <a:buFontTx/>
              <a:buAutoNum type="alphaUcPeriod"/>
            </a:pPr>
            <a:r>
              <a:rPr lang="en-US" sz="2400"/>
              <a:t>Multiplied by γ</a:t>
            </a:r>
          </a:p>
          <a:p>
            <a:pPr marL="457200" indent="-457200">
              <a:buFontTx/>
              <a:buAutoNum type="alphaUcPeriod"/>
            </a:pPr>
            <a:r>
              <a:rPr lang="en-US" sz="2400"/>
              <a:t>Multiplied by β</a:t>
            </a:r>
          </a:p>
          <a:p>
            <a:pPr marL="457200" indent="-457200">
              <a:buFontTx/>
              <a:buAutoNum type="alphaUcPeriod"/>
            </a:pPr>
            <a:r>
              <a:rPr lang="en-US" sz="2400"/>
              <a:t>Multiplied by γβ</a:t>
            </a:r>
          </a:p>
          <a:p>
            <a:pPr marL="457200" indent="-457200">
              <a:buFontTx/>
              <a:buAutoNum type="alphaUcPeriod"/>
            </a:pPr>
            <a:r>
              <a:rPr lang="en-US" sz="2400"/>
              <a:t>Multiplied by 1</a:t>
            </a:r>
          </a:p>
          <a:p>
            <a:pPr marL="457200" indent="-457200">
              <a:buFontTx/>
              <a:buAutoNum type="alphaUcPeriod"/>
            </a:pPr>
            <a:r>
              <a:rPr lang="en-US" sz="2400"/>
              <a:t>None of the above</a:t>
            </a:r>
          </a:p>
        </p:txBody>
      </p:sp>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.33</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65393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232" y="316821"/>
            <a:ext cx="7476309" cy="1169987"/>
          </a:xfrm>
        </p:spPr>
        <p:txBody>
          <a:bodyPr>
            <a:normAutofit/>
          </a:bodyPr>
          <a:lstStyle/>
          <a:p>
            <a:pPr marL="0" indent="0">
              <a:buNone/>
            </a:pPr>
            <a:r>
              <a:rPr lang="en-US" sz="2800" dirty="0" smtClean="0"/>
              <a:t>A charge q is moving with velocity </a:t>
            </a:r>
            <a:r>
              <a:rPr lang="en-US" sz="2800" b="1" dirty="0" smtClean="0"/>
              <a:t>u</a:t>
            </a:r>
            <a:r>
              <a:rPr lang="en-US" sz="2800" dirty="0" smtClean="0"/>
              <a:t> in a uniform magnetic field </a:t>
            </a:r>
            <a:r>
              <a:rPr lang="en-US" sz="2800" b="1" dirty="0" smtClean="0"/>
              <a:t>B</a:t>
            </a:r>
            <a:r>
              <a:rPr lang="en-US" sz="2800" dirty="0" smtClean="0"/>
              <a:t>.</a:t>
            </a:r>
            <a:endParaRPr lang="en-US" sz="2800" dirty="0"/>
          </a:p>
        </p:txBody>
      </p:sp>
      <p:graphicFrame>
        <p:nvGraphicFramePr>
          <p:cNvPr id="257027"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93481614"/>
              </p:ext>
            </p:extLst>
          </p:nvPr>
        </p:nvGraphicFramePr>
        <p:xfrm>
          <a:off x="3335338" y="749300"/>
          <a:ext cx="2832100" cy="566738"/>
        </p:xfrm>
        <a:graphic>
          <a:graphicData uri="http://schemas.openxmlformats.org/presentationml/2006/ole">
            <p:oleObj spid="_x0000_s27650" name="Equation" r:id="rId4" imgW="1143000" imgH="228600" progId="Equation.3">
              <p:embed/>
            </p:oleObj>
          </a:graphicData>
        </a:graphic>
      </p:graphicFrame>
      <p:sp>
        <p:nvSpPr>
          <p:cNvPr id="6" name="Content Placeholder 2"/>
          <p:cNvSpPr txBox="1">
            <a:spLocks/>
          </p:cNvSpPr>
          <p:nvPr/>
        </p:nvSpPr>
        <p:spPr>
          <a:xfrm>
            <a:off x="526232" y="1510924"/>
            <a:ext cx="7476309" cy="4945859"/>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dirty="0" smtClean="0"/>
              <a:t>If we switch to a different Galilean frame (a low speed Lorentz transform), is the acceleration </a:t>
            </a:r>
            <a:r>
              <a:rPr lang="en-US" sz="2400" b="1" dirty="0" smtClean="0"/>
              <a:t>a</a:t>
            </a:r>
            <a:r>
              <a:rPr lang="en-US" sz="2400" dirty="0" smtClean="0"/>
              <a:t> different?  </a:t>
            </a:r>
          </a:p>
          <a:p>
            <a:pPr marL="457200" marR="0" lvl="0" indent="-457200" algn="l" defTabSz="457200" rtl="0" eaLnBrk="1" fontAlgn="auto" latinLnBrk="0" hangingPunct="1">
              <a:lnSpc>
                <a:spcPct val="100000"/>
              </a:lnSpc>
              <a:spcBef>
                <a:spcPct val="20000"/>
              </a:spcBef>
              <a:spcAft>
                <a:spcPts val="0"/>
              </a:spcAft>
              <a:buClrTx/>
              <a:buSzTx/>
              <a:buFont typeface="Arial"/>
              <a:buAutoNum type="alphaUcParenR"/>
              <a:tabLst/>
              <a:defRPr/>
            </a:pPr>
            <a:r>
              <a:rPr lang="en-US" sz="2400" dirty="0" smtClean="0"/>
              <a:t>yes     B) No</a:t>
            </a:r>
          </a:p>
          <a:p>
            <a:pPr marL="457200" marR="0" lvl="0" indent="-45720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indent="-457200">
              <a:spcBef>
                <a:spcPct val="20000"/>
              </a:spcBef>
            </a:pPr>
            <a:r>
              <a:rPr lang="en-US" sz="2400" dirty="0" smtClean="0"/>
              <a:t>Is the particle velocity </a:t>
            </a:r>
            <a:r>
              <a:rPr lang="en-US" sz="2400" b="1" dirty="0" smtClean="0"/>
              <a:t>u</a:t>
            </a:r>
            <a:r>
              <a:rPr lang="en-US" sz="2400" dirty="0" smtClean="0"/>
              <a:t> different? A) yes     B) No</a:t>
            </a:r>
          </a:p>
          <a:p>
            <a:pPr marL="457200" indent="-457200">
              <a:spcBef>
                <a:spcPct val="20000"/>
              </a:spcBef>
            </a:pPr>
            <a:r>
              <a:rPr lang="en-US" sz="2400" dirty="0" smtClean="0"/>
              <a:t>Is the B-field different?  A) yes     B) No</a:t>
            </a:r>
          </a:p>
          <a:p>
            <a:pPr marL="457200" marR="0" lvl="0" indent="-45720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a:spcBef>
                <a:spcPct val="20000"/>
              </a:spcBef>
            </a:pPr>
            <a:r>
              <a:rPr lang="en-US" sz="2400" dirty="0" smtClean="0"/>
              <a:t>Suppose we switch to frame with </a:t>
            </a:r>
            <a:r>
              <a:rPr lang="en-US" sz="2400" b="1" dirty="0" smtClean="0"/>
              <a:t>v</a:t>
            </a:r>
            <a:r>
              <a:rPr lang="en-US" sz="2400" dirty="0" smtClean="0"/>
              <a:t> = </a:t>
            </a:r>
            <a:r>
              <a:rPr lang="en-US" sz="2400" b="1" dirty="0" smtClean="0"/>
              <a:t>u</a:t>
            </a:r>
            <a:r>
              <a:rPr lang="en-US" sz="2400" dirty="0" smtClean="0"/>
              <a:t>, so that in the primed frame, </a:t>
            </a:r>
            <a:r>
              <a:rPr lang="en-US" sz="2400" b="1" dirty="0" smtClean="0"/>
              <a:t>u</a:t>
            </a:r>
            <a:r>
              <a:rPr lang="en-US" sz="2400" dirty="0" smtClean="0"/>
              <a:t>’ = 0 (the particle is instantaneously at rest).  Does the particle feel a force from an E-field in this frame?  </a:t>
            </a:r>
          </a:p>
          <a:p>
            <a:pPr>
              <a:spcBef>
                <a:spcPct val="20000"/>
              </a:spcBef>
            </a:pPr>
            <a:r>
              <a:rPr lang="en-US" sz="2400" dirty="0" smtClean="0"/>
              <a:t>A) Yes	B) No	C) depends on details</a:t>
            </a:r>
          </a:p>
          <a:p>
            <a:pPr marL="457200" indent="-457200">
              <a:spcBef>
                <a:spcPct val="20000"/>
              </a:spcBef>
            </a:pPr>
            <a:endParaRPr lang="en-US" sz="2400" dirty="0" smtClean="0"/>
          </a:p>
          <a:p>
            <a:pPr marL="457200" marR="0" lvl="0" indent="-45720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9" name="Group 18"/>
          <p:cNvGrpSpPr/>
          <p:nvPr/>
        </p:nvGrpSpPr>
        <p:grpSpPr>
          <a:xfrm>
            <a:off x="6514966" y="2123449"/>
            <a:ext cx="2444814" cy="1341120"/>
            <a:chOff x="6474265" y="2545147"/>
            <a:chExt cx="2444814" cy="1341120"/>
          </a:xfrm>
        </p:grpSpPr>
        <p:grpSp>
          <p:nvGrpSpPr>
            <p:cNvPr id="22" name="Group 21"/>
            <p:cNvGrpSpPr/>
            <p:nvPr/>
          </p:nvGrpSpPr>
          <p:grpSpPr>
            <a:xfrm>
              <a:off x="6474265" y="2665479"/>
              <a:ext cx="1528276" cy="1220788"/>
              <a:chOff x="6947939" y="2667067"/>
              <a:chExt cx="1528276" cy="1220788"/>
            </a:xfrm>
          </p:grpSpPr>
          <p:cxnSp>
            <p:nvCxnSpPr>
              <p:cNvPr id="8" name="Straight Arrow Connector 7"/>
              <p:cNvCxnSpPr/>
              <p:nvPr/>
            </p:nvCxnSpPr>
            <p:spPr>
              <a:xfrm rot="5400000" flipH="1" flipV="1">
                <a:off x="6657075" y="3275873"/>
                <a:ext cx="121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267469" y="3886267"/>
                <a:ext cx="120874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947939" y="2682500"/>
                <a:ext cx="290464" cy="369332"/>
              </a:xfrm>
              <a:prstGeom prst="rect">
                <a:avLst/>
              </a:prstGeom>
              <a:noFill/>
            </p:spPr>
            <p:txBody>
              <a:bodyPr wrap="none" rtlCol="0">
                <a:spAutoFit/>
              </a:bodyPr>
              <a:lstStyle/>
              <a:p>
                <a:r>
                  <a:rPr lang="en-US" dirty="0" smtClean="0"/>
                  <a:t>S</a:t>
                </a:r>
                <a:endParaRPr lang="en-US" dirty="0"/>
              </a:p>
            </p:txBody>
          </p:sp>
        </p:grpSp>
        <p:cxnSp>
          <p:nvCxnSpPr>
            <p:cNvPr id="12" name="Straight Arrow Connector 11"/>
            <p:cNvCxnSpPr/>
            <p:nvPr/>
          </p:nvCxnSpPr>
          <p:spPr>
            <a:xfrm rot="5400000" flipH="1" flipV="1">
              <a:off x="7099939" y="3153953"/>
              <a:ext cx="121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710333" y="3764347"/>
              <a:ext cx="120874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390803" y="2560580"/>
              <a:ext cx="346570" cy="369332"/>
            </a:xfrm>
            <a:prstGeom prst="rect">
              <a:avLst/>
            </a:prstGeom>
            <a:noFill/>
          </p:spPr>
          <p:txBody>
            <a:bodyPr wrap="none" rtlCol="0">
              <a:spAutoFit/>
            </a:bodyPr>
            <a:lstStyle/>
            <a:p>
              <a:r>
                <a:rPr lang="en-US" dirty="0" smtClean="0"/>
                <a:t>S’</a:t>
              </a:r>
              <a:endParaRPr lang="en-US" dirty="0"/>
            </a:p>
          </p:txBody>
        </p:sp>
        <p:cxnSp>
          <p:nvCxnSpPr>
            <p:cNvPr id="16" name="Straight Arrow Connector 15"/>
            <p:cNvCxnSpPr/>
            <p:nvPr/>
          </p:nvCxnSpPr>
          <p:spPr>
            <a:xfrm>
              <a:off x="7827504" y="3204232"/>
              <a:ext cx="59218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827504" y="2834900"/>
              <a:ext cx="776949" cy="369332"/>
            </a:xfrm>
            <a:prstGeom prst="rect">
              <a:avLst/>
            </a:prstGeom>
            <a:noFill/>
          </p:spPr>
          <p:txBody>
            <a:bodyPr wrap="square" rtlCol="0">
              <a:spAutoFit/>
            </a:bodyPr>
            <a:lstStyle/>
            <a:p>
              <a:r>
                <a:rPr lang="en-US" dirty="0" smtClean="0"/>
                <a:t>v &lt;&lt; c</a:t>
              </a:r>
              <a:endParaRPr lang="en-US" dirty="0"/>
            </a:p>
          </p:txBody>
        </p:sp>
        <p:cxnSp>
          <p:nvCxnSpPr>
            <p:cNvPr id="20" name="Straight Arrow Connector 19"/>
            <p:cNvCxnSpPr/>
            <p:nvPr/>
          </p:nvCxnSpPr>
          <p:spPr>
            <a:xfrm>
              <a:off x="7159948" y="3371112"/>
              <a:ext cx="333778" cy="8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156561" y="3002675"/>
              <a:ext cx="337166" cy="369332"/>
            </a:xfrm>
            <a:prstGeom prst="rect">
              <a:avLst/>
            </a:prstGeom>
            <a:noFill/>
          </p:spPr>
          <p:txBody>
            <a:bodyPr wrap="square" rtlCol="0">
              <a:spAutoFit/>
            </a:bodyPr>
            <a:lstStyle/>
            <a:p>
              <a:r>
                <a:rPr lang="en-US" dirty="0" smtClean="0"/>
                <a:t>u</a:t>
              </a:r>
              <a:endParaRPr lang="en-US" dirty="0"/>
            </a:p>
          </p:txBody>
        </p:sp>
        <p:sp>
          <p:nvSpPr>
            <p:cNvPr id="24" name="Oval 23"/>
            <p:cNvSpPr/>
            <p:nvPr/>
          </p:nvSpPr>
          <p:spPr>
            <a:xfrm>
              <a:off x="6974824" y="3279445"/>
              <a:ext cx="185124" cy="185124"/>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971795" y="3339741"/>
              <a:ext cx="337166" cy="369332"/>
            </a:xfrm>
            <a:prstGeom prst="rect">
              <a:avLst/>
            </a:prstGeom>
            <a:noFill/>
          </p:spPr>
          <p:txBody>
            <a:bodyPr wrap="square" rtlCol="0">
              <a:spAutoFit/>
            </a:bodyPr>
            <a:lstStyle/>
            <a:p>
              <a:r>
                <a:rPr lang="en-US" dirty="0" smtClean="0"/>
                <a:t>q</a:t>
              </a:r>
              <a:endParaRPr lang="en-US" dirty="0"/>
            </a:p>
          </p:txBody>
        </p:sp>
      </p:grpSp>
      <p:sp>
        <p:nvSpPr>
          <p:cNvPr id="29"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.34</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5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2492058" y="970713"/>
            <a:ext cx="2444814" cy="1341120"/>
            <a:chOff x="1769043" y="1091045"/>
            <a:chExt cx="2444814" cy="1341120"/>
          </a:xfrm>
        </p:grpSpPr>
        <p:grpSp>
          <p:nvGrpSpPr>
            <p:cNvPr id="5" name="Group 6"/>
            <p:cNvGrpSpPr/>
            <p:nvPr/>
          </p:nvGrpSpPr>
          <p:grpSpPr>
            <a:xfrm>
              <a:off x="1769043" y="1211377"/>
              <a:ext cx="1528276" cy="1220788"/>
              <a:chOff x="6947939" y="2667067"/>
              <a:chExt cx="1528276" cy="1220788"/>
            </a:xfrm>
          </p:grpSpPr>
          <p:cxnSp>
            <p:nvCxnSpPr>
              <p:cNvPr id="12" name="Straight Arrow Connector 11"/>
              <p:cNvCxnSpPr/>
              <p:nvPr/>
            </p:nvCxnSpPr>
            <p:spPr>
              <a:xfrm rot="5400000" flipH="1" flipV="1">
                <a:off x="6657075" y="3275873"/>
                <a:ext cx="121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267469" y="3886267"/>
                <a:ext cx="120874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947939" y="2682500"/>
                <a:ext cx="290464" cy="369332"/>
              </a:xfrm>
              <a:prstGeom prst="rect">
                <a:avLst/>
              </a:prstGeom>
              <a:noFill/>
            </p:spPr>
            <p:txBody>
              <a:bodyPr wrap="none" rtlCol="0">
                <a:spAutoFit/>
              </a:bodyPr>
              <a:lstStyle/>
              <a:p>
                <a:r>
                  <a:rPr lang="en-US" dirty="0" smtClean="0"/>
                  <a:t>S</a:t>
                </a:r>
                <a:endParaRPr lang="en-US" dirty="0"/>
              </a:p>
            </p:txBody>
          </p:sp>
        </p:grpSp>
        <p:cxnSp>
          <p:nvCxnSpPr>
            <p:cNvPr id="6" name="Straight Arrow Connector 5"/>
            <p:cNvCxnSpPr/>
            <p:nvPr/>
          </p:nvCxnSpPr>
          <p:spPr>
            <a:xfrm rot="5400000" flipH="1" flipV="1">
              <a:off x="2394717" y="1699851"/>
              <a:ext cx="121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005111" y="2310245"/>
              <a:ext cx="120874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685581" y="1106478"/>
              <a:ext cx="290464" cy="369332"/>
            </a:xfrm>
            <a:prstGeom prst="rect">
              <a:avLst/>
            </a:prstGeom>
            <a:noFill/>
          </p:spPr>
          <p:txBody>
            <a:bodyPr wrap="none" rtlCol="0">
              <a:spAutoFit/>
            </a:bodyPr>
            <a:lstStyle/>
            <a:p>
              <a:r>
                <a:rPr lang="en-US" dirty="0" smtClean="0"/>
                <a:t>S</a:t>
              </a:r>
              <a:endParaRPr lang="en-US" dirty="0"/>
            </a:p>
          </p:txBody>
        </p:sp>
        <p:cxnSp>
          <p:nvCxnSpPr>
            <p:cNvPr id="9" name="Straight Arrow Connector 8"/>
            <p:cNvCxnSpPr/>
            <p:nvPr/>
          </p:nvCxnSpPr>
          <p:spPr>
            <a:xfrm>
              <a:off x="3122282" y="1750130"/>
              <a:ext cx="59218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22282" y="1380798"/>
              <a:ext cx="363021" cy="369332"/>
            </a:xfrm>
            <a:prstGeom prst="rect">
              <a:avLst/>
            </a:prstGeom>
            <a:noFill/>
          </p:spPr>
          <p:txBody>
            <a:bodyPr wrap="square" rtlCol="0">
              <a:spAutoFit/>
            </a:bodyPr>
            <a:lstStyle/>
            <a:p>
              <a:r>
                <a:rPr lang="en-US" dirty="0" smtClean="0"/>
                <a:t>v</a:t>
              </a:r>
              <a:endParaRPr lang="en-US" dirty="0"/>
            </a:p>
          </p:txBody>
        </p:sp>
        <p:cxnSp>
          <p:nvCxnSpPr>
            <p:cNvPr id="11" name="Straight Arrow Connector 10"/>
            <p:cNvCxnSpPr/>
            <p:nvPr/>
          </p:nvCxnSpPr>
          <p:spPr>
            <a:xfrm rot="10800000">
              <a:off x="2747927" y="1199398"/>
              <a:ext cx="137160" cy="1588"/>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grpSp>
      <p:sp>
        <p:nvSpPr>
          <p:cNvPr id="15" name="Content Placeholder 5"/>
          <p:cNvSpPr txBox="1">
            <a:spLocks/>
          </p:cNvSpPr>
          <p:nvPr/>
        </p:nvSpPr>
        <p:spPr>
          <a:xfrm>
            <a:off x="457200" y="337552"/>
            <a:ext cx="7523018" cy="493722"/>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Switch from frame S to frame S-bar: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6" name="Group 35"/>
          <p:cNvGrpSpPr/>
          <p:nvPr/>
        </p:nvGrpSpPr>
        <p:grpSpPr>
          <a:xfrm>
            <a:off x="716313" y="2737815"/>
            <a:ext cx="7056085" cy="2503164"/>
            <a:chOff x="716313" y="2737815"/>
            <a:chExt cx="7056085" cy="2503164"/>
          </a:xfrm>
        </p:grpSpPr>
        <p:sp>
          <p:nvSpPr>
            <p:cNvPr id="16" name="Flowchart: Data 15"/>
            <p:cNvSpPr/>
            <p:nvPr/>
          </p:nvSpPr>
          <p:spPr>
            <a:xfrm rot="5400000">
              <a:off x="1676182" y="3335483"/>
              <a:ext cx="1631751" cy="436418"/>
            </a:xfrm>
            <a:prstGeom prst="flowChartInputOutpu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Data 16"/>
            <p:cNvSpPr/>
            <p:nvPr/>
          </p:nvSpPr>
          <p:spPr>
            <a:xfrm rot="5400000">
              <a:off x="1056407" y="3335482"/>
              <a:ext cx="1631751" cy="436418"/>
            </a:xfrm>
            <a:prstGeom prst="flowChartInputOutpu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0800000">
              <a:off x="716313" y="3552102"/>
              <a:ext cx="1111827" cy="1588"/>
            </a:xfrm>
            <a:prstGeom prst="line">
              <a:avLst/>
            </a:prstGeom>
            <a:ln>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2712688" y="3574472"/>
              <a:ext cx="1111827" cy="1588"/>
            </a:xfrm>
            <a:prstGeom prst="line">
              <a:avLst/>
            </a:prstGeom>
            <a:ln>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50948" y="3709555"/>
              <a:ext cx="439544" cy="369332"/>
            </a:xfrm>
            <a:prstGeom prst="rect">
              <a:avLst/>
            </a:prstGeom>
            <a:noFill/>
          </p:spPr>
          <p:txBody>
            <a:bodyPr wrap="none" rtlCol="0">
              <a:spAutoFit/>
            </a:bodyPr>
            <a:lstStyle/>
            <a:p>
              <a:r>
                <a:rPr lang="en-US" dirty="0" smtClean="0"/>
                <a:t>+</a:t>
              </a:r>
              <a:r>
                <a:rPr lang="en-US" dirty="0" smtClean="0">
                  <a:latin typeface="Symbol" pitchFamily="18" charset="2"/>
                </a:rPr>
                <a:t>s</a:t>
              </a:r>
              <a:endParaRPr lang="en-US" dirty="0">
                <a:latin typeface="Symbol" pitchFamily="18" charset="2"/>
              </a:endParaRPr>
            </a:p>
          </p:txBody>
        </p:sp>
        <p:sp>
          <p:nvSpPr>
            <p:cNvPr id="23" name="TextBox 22"/>
            <p:cNvSpPr txBox="1"/>
            <p:nvPr/>
          </p:nvSpPr>
          <p:spPr>
            <a:xfrm>
              <a:off x="2318027" y="3677289"/>
              <a:ext cx="394660" cy="369332"/>
            </a:xfrm>
            <a:prstGeom prst="rect">
              <a:avLst/>
            </a:prstGeom>
            <a:noFill/>
          </p:spPr>
          <p:txBody>
            <a:bodyPr wrap="none" rtlCol="0">
              <a:spAutoFit/>
            </a:bodyPr>
            <a:lstStyle/>
            <a:p>
              <a:r>
                <a:rPr lang="en-US" dirty="0" smtClean="0"/>
                <a:t>-</a:t>
              </a:r>
              <a:r>
                <a:rPr lang="en-US" dirty="0" smtClean="0">
                  <a:latin typeface="Symbol" pitchFamily="18" charset="2"/>
                </a:rPr>
                <a:t>s</a:t>
              </a:r>
              <a:endParaRPr lang="en-US" dirty="0">
                <a:latin typeface="Symbol" pitchFamily="18" charset="2"/>
              </a:endParaRPr>
            </a:p>
          </p:txBody>
        </p:sp>
        <p:sp>
          <p:nvSpPr>
            <p:cNvPr id="24" name="TextBox 23"/>
            <p:cNvSpPr txBox="1"/>
            <p:nvPr/>
          </p:nvSpPr>
          <p:spPr>
            <a:xfrm>
              <a:off x="1775331" y="4512706"/>
              <a:ext cx="1723933" cy="369332"/>
            </a:xfrm>
            <a:prstGeom prst="rect">
              <a:avLst/>
            </a:prstGeom>
            <a:noFill/>
          </p:spPr>
          <p:txBody>
            <a:bodyPr wrap="none" rtlCol="0">
              <a:spAutoFit/>
            </a:bodyPr>
            <a:lstStyle/>
            <a:p>
              <a:r>
                <a:rPr lang="en-US" dirty="0" smtClean="0"/>
                <a:t>Frame S (at rest)</a:t>
              </a:r>
              <a:endParaRPr lang="en-US" dirty="0"/>
            </a:p>
          </p:txBody>
        </p:sp>
        <p:sp>
          <p:nvSpPr>
            <p:cNvPr id="25" name="Flowchart: Data 24"/>
            <p:cNvSpPr/>
            <p:nvPr/>
          </p:nvSpPr>
          <p:spPr>
            <a:xfrm rot="5400000">
              <a:off x="5624065" y="3337072"/>
              <a:ext cx="1631751" cy="436418"/>
            </a:xfrm>
            <a:prstGeom prst="flowChartInputOutpu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owchart: Data 25"/>
            <p:cNvSpPr/>
            <p:nvPr/>
          </p:nvSpPr>
          <p:spPr>
            <a:xfrm rot="5400000">
              <a:off x="5212110" y="3337071"/>
              <a:ext cx="1631751" cy="436418"/>
            </a:xfrm>
            <a:prstGeom prst="flowChartInputOutput">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10800000">
              <a:off x="4872016" y="3553691"/>
              <a:ext cx="1111827" cy="1588"/>
            </a:xfrm>
            <a:prstGeom prst="line">
              <a:avLst/>
            </a:prstGeom>
            <a:ln>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6660571" y="3576061"/>
              <a:ext cx="1111827" cy="1588"/>
            </a:xfrm>
            <a:prstGeom prst="line">
              <a:avLst/>
            </a:prstGeom>
            <a:ln>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06651" y="3711144"/>
              <a:ext cx="439544" cy="369332"/>
            </a:xfrm>
            <a:prstGeom prst="rect">
              <a:avLst/>
            </a:prstGeom>
            <a:noFill/>
          </p:spPr>
          <p:txBody>
            <a:bodyPr wrap="none" rtlCol="0">
              <a:spAutoFit/>
            </a:bodyPr>
            <a:lstStyle/>
            <a:p>
              <a:r>
                <a:rPr lang="en-US" dirty="0" smtClean="0"/>
                <a:t>+</a:t>
              </a:r>
              <a:r>
                <a:rPr lang="en-US" dirty="0" smtClean="0">
                  <a:latin typeface="Symbol" pitchFamily="18" charset="2"/>
                </a:rPr>
                <a:t>s</a:t>
              </a:r>
              <a:endParaRPr lang="en-US" dirty="0">
                <a:latin typeface="Symbol" pitchFamily="18" charset="2"/>
              </a:endParaRPr>
            </a:p>
          </p:txBody>
        </p:sp>
        <p:sp>
          <p:nvSpPr>
            <p:cNvPr id="30" name="TextBox 29"/>
            <p:cNvSpPr txBox="1"/>
            <p:nvPr/>
          </p:nvSpPr>
          <p:spPr>
            <a:xfrm>
              <a:off x="6265910" y="3678878"/>
              <a:ext cx="394660" cy="369332"/>
            </a:xfrm>
            <a:prstGeom prst="rect">
              <a:avLst/>
            </a:prstGeom>
            <a:noFill/>
          </p:spPr>
          <p:txBody>
            <a:bodyPr wrap="none" rtlCol="0">
              <a:spAutoFit/>
            </a:bodyPr>
            <a:lstStyle/>
            <a:p>
              <a:r>
                <a:rPr lang="en-US" dirty="0" smtClean="0"/>
                <a:t>-</a:t>
              </a:r>
              <a:r>
                <a:rPr lang="en-US" dirty="0" smtClean="0">
                  <a:latin typeface="Symbol" pitchFamily="18" charset="2"/>
                </a:rPr>
                <a:t>s</a:t>
              </a:r>
              <a:endParaRPr lang="en-US" dirty="0">
                <a:latin typeface="Symbol" pitchFamily="18" charset="2"/>
              </a:endParaRPr>
            </a:p>
          </p:txBody>
        </p:sp>
        <p:grpSp>
          <p:nvGrpSpPr>
            <p:cNvPr id="35" name="Group 34"/>
            <p:cNvGrpSpPr/>
            <p:nvPr/>
          </p:nvGrpSpPr>
          <p:grpSpPr>
            <a:xfrm>
              <a:off x="6041201" y="4871647"/>
              <a:ext cx="934936" cy="369332"/>
              <a:chOff x="5809776" y="4708671"/>
              <a:chExt cx="934936" cy="369332"/>
            </a:xfrm>
          </p:grpSpPr>
          <p:sp>
            <p:nvSpPr>
              <p:cNvPr id="31" name="TextBox 30"/>
              <p:cNvSpPr txBox="1"/>
              <p:nvPr/>
            </p:nvSpPr>
            <p:spPr>
              <a:xfrm>
                <a:off x="5809776" y="4708671"/>
                <a:ext cx="934936" cy="369332"/>
              </a:xfrm>
              <a:prstGeom prst="rect">
                <a:avLst/>
              </a:prstGeom>
              <a:noFill/>
            </p:spPr>
            <p:txBody>
              <a:bodyPr wrap="none" rtlCol="0">
                <a:spAutoFit/>
              </a:bodyPr>
              <a:lstStyle/>
              <a:p>
                <a:r>
                  <a:rPr lang="en-US" dirty="0" smtClean="0"/>
                  <a:t>Frame S</a:t>
                </a:r>
                <a:endParaRPr lang="en-US" dirty="0"/>
              </a:p>
            </p:txBody>
          </p:sp>
          <p:cxnSp>
            <p:nvCxnSpPr>
              <p:cNvPr id="32" name="Straight Arrow Connector 31"/>
              <p:cNvCxnSpPr/>
              <p:nvPr/>
            </p:nvCxnSpPr>
            <p:spPr>
              <a:xfrm rot="10800000">
                <a:off x="6515294" y="4781408"/>
                <a:ext cx="137160" cy="1588"/>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6356237" y="4512706"/>
              <a:ext cx="417475" cy="369332"/>
            </a:xfrm>
            <a:prstGeom prst="rect">
              <a:avLst/>
            </a:prstGeom>
            <a:noFill/>
          </p:spPr>
          <p:txBody>
            <a:bodyPr wrap="square" rtlCol="0">
              <a:spAutoFit/>
            </a:bodyPr>
            <a:lstStyle/>
            <a:p>
              <a:r>
                <a:rPr lang="en-US" dirty="0" smtClean="0"/>
                <a:t>v</a:t>
              </a:r>
              <a:endParaRPr lang="en-US" dirty="0"/>
            </a:p>
          </p:txBody>
        </p:sp>
        <p:cxnSp>
          <p:nvCxnSpPr>
            <p:cNvPr id="34" name="Straight Arrow Connector 33"/>
            <p:cNvCxnSpPr/>
            <p:nvPr/>
          </p:nvCxnSpPr>
          <p:spPr>
            <a:xfrm flipH="1">
              <a:off x="6181529" y="4598331"/>
              <a:ext cx="59218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609600" y="5240978"/>
            <a:ext cx="8118764" cy="1315685"/>
            <a:chOff x="609600" y="5240978"/>
            <a:chExt cx="8118764" cy="1315685"/>
          </a:xfrm>
        </p:grpSpPr>
        <p:sp>
          <p:nvSpPr>
            <p:cNvPr id="37" name="Content Placeholder 5"/>
            <p:cNvSpPr txBox="1">
              <a:spLocks/>
            </p:cNvSpPr>
            <p:nvPr/>
          </p:nvSpPr>
          <p:spPr>
            <a:xfrm>
              <a:off x="609600" y="5240978"/>
              <a:ext cx="8118764" cy="1315685"/>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does E</a:t>
              </a:r>
              <a:r>
                <a:rPr kumimoji="0" lang="en-US" sz="3200" b="0" i="0" u="none" strike="noStrike" kern="1200" cap="none" spc="0" normalizeH="0" baseline="-25000" noProof="0" dirty="0" smtClean="0">
                  <a:ln>
                    <a:noFill/>
                  </a:ln>
                  <a:solidFill>
                    <a:schemeClr val="tx1"/>
                  </a:solidFill>
                  <a:effectLst/>
                  <a:uLnTx/>
                  <a:uFillTx/>
                  <a:latin typeface="+mn-lt"/>
                  <a:ea typeface="+mn-ea"/>
                  <a:cs typeface="+mn-cs"/>
                </a:rPr>
                <a:t>x</a:t>
              </a:r>
              <a:r>
                <a:rPr kumimoji="0" lang="en-US" sz="3200" b="0" i="0" u="none" strike="noStrike" kern="1200" cap="none" spc="0" normalizeH="0" noProof="0" dirty="0" smtClean="0">
                  <a:ln>
                    <a:noFill/>
                  </a:ln>
                  <a:solidFill>
                    <a:schemeClr val="tx1"/>
                  </a:solidFill>
                  <a:effectLst/>
                  <a:uLnTx/>
                  <a:uFillTx/>
                  <a:latin typeface="+mn-lt"/>
                  <a:ea typeface="+mn-ea"/>
                  <a:cs typeface="+mn-cs"/>
                </a:rPr>
                <a:t> compare to E</a:t>
              </a:r>
              <a:r>
                <a:rPr kumimoji="0" lang="en-US" sz="3200" b="0" i="0" u="none" strike="noStrike" kern="1200" cap="none" spc="0" normalizeH="0" baseline="-25000" noProof="0" dirty="0" smtClean="0">
                  <a:ln>
                    <a:noFill/>
                  </a:ln>
                  <a:solidFill>
                    <a:schemeClr val="tx1"/>
                  </a:solidFill>
                  <a:effectLst/>
                  <a:uLnTx/>
                  <a:uFillTx/>
                  <a:latin typeface="+mn-lt"/>
                  <a:ea typeface="+mn-ea"/>
                  <a:cs typeface="+mn-cs"/>
                </a:rPr>
                <a:t>x</a:t>
              </a:r>
              <a:r>
                <a:rPr lang="en-US" sz="3200" dirty="0" smtClean="0"/>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sz="32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8" name="Straight Arrow Connector 37"/>
            <p:cNvCxnSpPr/>
            <p:nvPr/>
          </p:nvCxnSpPr>
          <p:spPr>
            <a:xfrm rot="10800000">
              <a:off x="4145972" y="5272152"/>
              <a:ext cx="182880" cy="1588"/>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graphicFrame>
          <p:nvGraphicFramePr>
            <p:cNvPr id="259074" name="Object 2"/>
            <p:cNvGraphicFramePr>
              <a:graphicFrameLocks noChangeAspect="1"/>
            </p:cNvGraphicFramePr>
            <p:nvPr/>
          </p:nvGraphicFramePr>
          <p:xfrm>
            <a:off x="779880" y="5787736"/>
            <a:ext cx="5993832" cy="509892"/>
          </p:xfrm>
          <a:graphic>
            <a:graphicData uri="http://schemas.openxmlformats.org/presentationml/2006/ole">
              <p:oleObj spid="_x0000_s28674" name="Equation" r:id="rId4" imgW="3098520" imgH="241200" progId="Equation.3">
                <p:embed/>
              </p:oleObj>
            </a:graphicData>
          </a:graphic>
        </p:graphicFrame>
      </p:grpSp>
      <p:sp>
        <p:nvSpPr>
          <p:cNvPr id="41"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.35</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90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6418"/>
            <a:ext cx="8229600" cy="1017616"/>
          </a:xfrm>
        </p:spPr>
        <p:txBody>
          <a:bodyPr>
            <a:normAutofit/>
          </a:bodyPr>
          <a:lstStyle/>
          <a:p>
            <a:pPr>
              <a:buNone/>
            </a:pPr>
            <a:r>
              <a:rPr lang="en-US" sz="2800" dirty="0" smtClean="0"/>
              <a:t>Switch from frame S to S-bar.  Things change:</a:t>
            </a:r>
            <a:endParaRPr lang="en-US" sz="2800" dirty="0"/>
          </a:p>
        </p:txBody>
      </p:sp>
      <p:grpSp>
        <p:nvGrpSpPr>
          <p:cNvPr id="4" name="Group 3"/>
          <p:cNvGrpSpPr/>
          <p:nvPr/>
        </p:nvGrpSpPr>
        <p:grpSpPr>
          <a:xfrm>
            <a:off x="1690002" y="2467786"/>
            <a:ext cx="2444814" cy="1341120"/>
            <a:chOff x="1769043" y="1091045"/>
            <a:chExt cx="2444814" cy="1341120"/>
          </a:xfrm>
        </p:grpSpPr>
        <p:grpSp>
          <p:nvGrpSpPr>
            <p:cNvPr id="5" name="Group 6"/>
            <p:cNvGrpSpPr/>
            <p:nvPr/>
          </p:nvGrpSpPr>
          <p:grpSpPr>
            <a:xfrm>
              <a:off x="1769043" y="1211377"/>
              <a:ext cx="1528276" cy="1220788"/>
              <a:chOff x="6947939" y="2667067"/>
              <a:chExt cx="1528276" cy="1220788"/>
            </a:xfrm>
          </p:grpSpPr>
          <p:cxnSp>
            <p:nvCxnSpPr>
              <p:cNvPr id="12" name="Straight Arrow Connector 11"/>
              <p:cNvCxnSpPr/>
              <p:nvPr/>
            </p:nvCxnSpPr>
            <p:spPr>
              <a:xfrm rot="5400000" flipH="1" flipV="1">
                <a:off x="6657075" y="3275873"/>
                <a:ext cx="121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267469" y="3886267"/>
                <a:ext cx="120874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947939" y="2682500"/>
                <a:ext cx="290464" cy="369332"/>
              </a:xfrm>
              <a:prstGeom prst="rect">
                <a:avLst/>
              </a:prstGeom>
              <a:noFill/>
            </p:spPr>
            <p:txBody>
              <a:bodyPr wrap="none" rtlCol="0">
                <a:spAutoFit/>
              </a:bodyPr>
              <a:lstStyle/>
              <a:p>
                <a:r>
                  <a:rPr lang="en-US" dirty="0" smtClean="0"/>
                  <a:t>S</a:t>
                </a:r>
                <a:endParaRPr lang="en-US" dirty="0"/>
              </a:p>
            </p:txBody>
          </p:sp>
        </p:grpSp>
        <p:cxnSp>
          <p:nvCxnSpPr>
            <p:cNvPr id="6" name="Straight Arrow Connector 5"/>
            <p:cNvCxnSpPr/>
            <p:nvPr/>
          </p:nvCxnSpPr>
          <p:spPr>
            <a:xfrm rot="5400000" flipH="1" flipV="1">
              <a:off x="2394717" y="1699851"/>
              <a:ext cx="1219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005111" y="2310245"/>
              <a:ext cx="1208746"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685581" y="1106478"/>
              <a:ext cx="290464" cy="369332"/>
            </a:xfrm>
            <a:prstGeom prst="rect">
              <a:avLst/>
            </a:prstGeom>
            <a:noFill/>
          </p:spPr>
          <p:txBody>
            <a:bodyPr wrap="none" rtlCol="0">
              <a:spAutoFit/>
            </a:bodyPr>
            <a:lstStyle/>
            <a:p>
              <a:r>
                <a:rPr lang="en-US" dirty="0" smtClean="0"/>
                <a:t>S</a:t>
              </a:r>
              <a:endParaRPr lang="en-US" dirty="0"/>
            </a:p>
          </p:txBody>
        </p:sp>
        <p:cxnSp>
          <p:nvCxnSpPr>
            <p:cNvPr id="9" name="Straight Arrow Connector 8"/>
            <p:cNvCxnSpPr/>
            <p:nvPr/>
          </p:nvCxnSpPr>
          <p:spPr>
            <a:xfrm>
              <a:off x="3122282" y="1750130"/>
              <a:ext cx="592183"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22282" y="1380798"/>
              <a:ext cx="776949" cy="369332"/>
            </a:xfrm>
            <a:prstGeom prst="rect">
              <a:avLst/>
            </a:prstGeom>
            <a:noFill/>
          </p:spPr>
          <p:txBody>
            <a:bodyPr wrap="square" rtlCol="0">
              <a:spAutoFit/>
            </a:bodyPr>
            <a:lstStyle/>
            <a:p>
              <a:r>
                <a:rPr lang="en-US" dirty="0" smtClean="0"/>
                <a:t>v</a:t>
              </a:r>
              <a:endParaRPr lang="en-US" dirty="0"/>
            </a:p>
          </p:txBody>
        </p:sp>
        <p:cxnSp>
          <p:nvCxnSpPr>
            <p:cNvPr id="11" name="Straight Arrow Connector 10"/>
            <p:cNvCxnSpPr/>
            <p:nvPr/>
          </p:nvCxnSpPr>
          <p:spPr>
            <a:xfrm rot="10800000">
              <a:off x="2747927" y="1199398"/>
              <a:ext cx="137160" cy="1588"/>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grpSp>
      <p:graphicFrame>
        <p:nvGraphicFramePr>
          <p:cNvPr id="260098"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92443610"/>
              </p:ext>
            </p:extLst>
          </p:nvPr>
        </p:nvGraphicFramePr>
        <p:xfrm>
          <a:off x="900113" y="1049338"/>
          <a:ext cx="5365750" cy="1244600"/>
        </p:xfrm>
        <a:graphic>
          <a:graphicData uri="http://schemas.openxmlformats.org/presentationml/2006/ole">
            <p:oleObj spid="_x0000_s29699" name="Equation" r:id="rId4" imgW="2273300" imgH="469900" progId="Equation.3">
              <p:embed/>
            </p:oleObj>
          </a:graphicData>
        </a:graphic>
      </p:graphicFrame>
      <p:sp>
        <p:nvSpPr>
          <p:cNvPr id="16" name="Content Placeholder 2"/>
          <p:cNvSpPr txBox="1">
            <a:spLocks/>
          </p:cNvSpPr>
          <p:nvPr/>
        </p:nvSpPr>
        <p:spPr>
          <a:xfrm>
            <a:off x="457200" y="4166755"/>
            <a:ext cx="7741227" cy="70658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Do Maxwell’s Equations look the same in S-bar?</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60099"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71651895"/>
              </p:ext>
            </p:extLst>
          </p:nvPr>
        </p:nvGraphicFramePr>
        <p:xfrm>
          <a:off x="766763" y="4689475"/>
          <a:ext cx="6735762" cy="1138238"/>
        </p:xfrm>
        <a:graphic>
          <a:graphicData uri="http://schemas.openxmlformats.org/presentationml/2006/ole">
            <p:oleObj spid="_x0000_s29700" name="Equation" r:id="rId5" imgW="3200400" imgH="495300" progId="Equation.3">
              <p:embed/>
            </p:oleObj>
          </a:graphicData>
        </a:graphic>
      </p:graphicFrame>
      <p:sp>
        <p:nvSpPr>
          <p:cNvPr id="18" name="Content Placeholder 2"/>
          <p:cNvSpPr txBox="1">
            <a:spLocks/>
          </p:cNvSpPr>
          <p:nvPr/>
        </p:nvSpPr>
        <p:spPr>
          <a:xfrm>
            <a:off x="457200" y="5955123"/>
            <a:ext cx="7741227" cy="706581"/>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Yes	    B) No</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.36</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4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0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609600" y="3057525"/>
            <a:ext cx="49530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a:t>Is K, so defined, a 4-vector?</a:t>
            </a:r>
          </a:p>
        </p:txBody>
      </p:sp>
      <p:sp>
        <p:nvSpPr>
          <p:cNvPr id="5" name="Rectangle 2"/>
          <p:cNvSpPr txBox="1">
            <a:spLocks noChangeArrowheads="1"/>
          </p:cNvSpPr>
          <p:nvPr/>
        </p:nvSpPr>
        <p:spPr bwMode="auto">
          <a:xfrm>
            <a:off x="330200" y="1295400"/>
            <a:ext cx="4927600" cy="838200"/>
          </a:xfrm>
          <a:prstGeom prst="rect">
            <a:avLst/>
          </a:prstGeom>
          <a:noFill/>
          <a:ln w="9525">
            <a:noFill/>
            <a:miter lim="800000"/>
            <a:headEnd/>
            <a:tailEnd/>
          </a:ln>
        </p:spPr>
        <p:txBody>
          <a:bodyPr anchor="ctr"/>
          <a:lstStyle/>
          <a:p>
            <a:pPr eaLnBrk="0" hangingPunct="0">
              <a:defRPr/>
            </a:pPr>
            <a:r>
              <a:rPr lang="en-US" sz="3200" dirty="0" smtClean="0">
                <a:solidFill>
                  <a:srgbClr val="0000FF"/>
                </a:solidFill>
                <a:latin typeface="+mj-lt"/>
                <a:ea typeface="+mj-ea"/>
                <a:cs typeface="+mj-cs"/>
              </a:rPr>
              <a:t>Can we </a:t>
            </a:r>
            <a:r>
              <a:rPr lang="en-US" sz="3200" dirty="0">
                <a:solidFill>
                  <a:srgbClr val="0000FF"/>
                </a:solidFill>
                <a:latin typeface="+mj-lt"/>
                <a:ea typeface="+mj-ea"/>
                <a:cs typeface="+mj-cs"/>
              </a:rPr>
              <a:t>define </a:t>
            </a:r>
            <a:r>
              <a:rPr lang="en-US" sz="3200" dirty="0" smtClean="0">
                <a:solidFill>
                  <a:srgbClr val="0000FF"/>
                </a:solidFill>
                <a:latin typeface="+mj-lt"/>
                <a:ea typeface="+mj-ea"/>
                <a:cs typeface="+mj-cs"/>
              </a:rPr>
              <a:t>a </a:t>
            </a:r>
            <a:r>
              <a:rPr lang="en-US" sz="3200" dirty="0">
                <a:solidFill>
                  <a:srgbClr val="0000FF"/>
                </a:solidFill>
                <a:latin typeface="+mj-lt"/>
                <a:ea typeface="+mj-ea"/>
                <a:cs typeface="+mj-cs"/>
              </a:rPr>
              <a:t>4-force via the 4-</a:t>
            </a:r>
            <a:r>
              <a:rPr lang="en-US" sz="3200" dirty="0" smtClean="0">
                <a:solidFill>
                  <a:srgbClr val="0000FF"/>
                </a:solidFill>
                <a:latin typeface="+mj-lt"/>
                <a:ea typeface="+mj-ea"/>
                <a:cs typeface="+mj-cs"/>
              </a:rPr>
              <a:t>momentum?</a:t>
            </a:r>
            <a:endParaRPr lang="en-US" sz="3200" dirty="0">
              <a:solidFill>
                <a:srgbClr val="0000FF"/>
              </a:solidFill>
              <a:latin typeface="+mj-lt"/>
              <a:ea typeface="+mj-ea"/>
              <a:cs typeface="+mj-cs"/>
            </a:endParaRPr>
          </a:p>
        </p:txBody>
      </p:sp>
      <p:graphicFrame>
        <p:nvGraphicFramePr>
          <p:cNvPr id="6"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06638468"/>
              </p:ext>
            </p:extLst>
          </p:nvPr>
        </p:nvGraphicFramePr>
        <p:xfrm>
          <a:off x="5654675" y="1127125"/>
          <a:ext cx="1535113" cy="1114425"/>
        </p:xfrm>
        <a:graphic>
          <a:graphicData uri="http://schemas.openxmlformats.org/presentationml/2006/ole">
            <p:oleObj spid="_x0000_s16396" name="Equation" r:id="rId4" imgW="647700" imgH="431800" progId="Equation.3">
              <p:embed/>
            </p:oleObj>
          </a:graphicData>
        </a:graphic>
      </p:graphicFrame>
      <p:sp>
        <p:nvSpPr>
          <p:cNvPr id="1030" name="TextBox 21"/>
          <p:cNvSpPr txBox="1">
            <a:spLocks noChangeArrowheads="1"/>
          </p:cNvSpPr>
          <p:nvPr/>
        </p:nvSpPr>
        <p:spPr bwMode="auto">
          <a:xfrm>
            <a:off x="1371600" y="3962400"/>
            <a:ext cx="71628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lphaUcParenR"/>
            </a:pPr>
            <a:r>
              <a:rPr lang="en-US" sz="2800"/>
              <a:t>  Yes, and I can say why.</a:t>
            </a:r>
          </a:p>
          <a:p>
            <a:pPr eaLnBrk="1" hangingPunct="1">
              <a:buFontTx/>
              <a:buAutoNum type="alphaUcParenR"/>
            </a:pPr>
            <a:r>
              <a:rPr lang="en-US" sz="2800"/>
              <a:t>  No, and I can say why.</a:t>
            </a:r>
            <a:endParaRPr lang="en-US" sz="2800">
              <a:latin typeface="Times New Roman" charset="0"/>
              <a:cs typeface="Times New Roman" charset="0"/>
            </a:endParaRPr>
          </a:p>
          <a:p>
            <a:pPr eaLnBrk="1" hangingPunct="1">
              <a:buFontTx/>
              <a:buAutoNum type="alphaUcParenR"/>
            </a:pPr>
            <a:r>
              <a:rPr lang="en-US" sz="2800">
                <a:cs typeface="Arial" charset="0"/>
              </a:rPr>
              <a:t>  None of the above.</a:t>
            </a:r>
          </a:p>
        </p:txBody>
      </p:sp>
      <p:sp>
        <p:nvSpPr>
          <p:cNvPr id="1031" name="Rectangle 4"/>
          <p:cNvSpPr>
            <a:spLocks noChangeArrowheads="1"/>
          </p:cNvSpPr>
          <p:nvPr/>
        </p:nvSpPr>
        <p:spPr bwMode="auto">
          <a:xfrm>
            <a:off x="6248400" y="2438400"/>
            <a:ext cx="213360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a:t>Proper time</a:t>
            </a:r>
          </a:p>
        </p:txBody>
      </p:sp>
      <p:cxnSp>
        <p:nvCxnSpPr>
          <p:cNvPr id="10" name="Straight Arrow Connector 9"/>
          <p:cNvCxnSpPr/>
          <p:nvPr/>
        </p:nvCxnSpPr>
        <p:spPr>
          <a:xfrm rot="10800000">
            <a:off x="6248400" y="21336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.37</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9201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715962"/>
          </a:xfrm>
        </p:spPr>
        <p:txBody>
          <a:bodyPr>
            <a:normAutofit fontScale="90000"/>
          </a:bodyPr>
          <a:lstStyle/>
          <a:p>
            <a:pPr algn="l"/>
            <a:r>
              <a:rPr lang="en-US" dirty="0">
                <a:latin typeface="Calibri" charset="0"/>
              </a:rPr>
              <a:t>Minkowski 4-force</a:t>
            </a:r>
          </a:p>
        </p:txBody>
      </p:sp>
      <p:sp>
        <p:nvSpPr>
          <p:cNvPr id="2052" name="Rectangle 4"/>
          <p:cNvSpPr>
            <a:spLocks noChangeArrowheads="1"/>
          </p:cNvSpPr>
          <p:nvPr/>
        </p:nvSpPr>
        <p:spPr bwMode="auto">
          <a:xfrm>
            <a:off x="990600" y="1295400"/>
            <a:ext cx="76962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2800" dirty="0"/>
              <a:t>To match the behavior of non-relativistic classical mechanics, we might tentatively assign which of the following values to </a:t>
            </a:r>
            <a:r>
              <a:rPr lang="en-US" sz="2800" b="1" dirty="0"/>
              <a:t>K</a:t>
            </a:r>
            <a:r>
              <a:rPr lang="en-US" sz="2800" dirty="0"/>
              <a:t>:</a:t>
            </a:r>
          </a:p>
        </p:txBody>
      </p:sp>
      <p:graphicFrame>
        <p:nvGraphicFramePr>
          <p:cNvPr id="6"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5730104"/>
              </p:ext>
            </p:extLst>
          </p:nvPr>
        </p:nvGraphicFramePr>
        <p:xfrm>
          <a:off x="2581275" y="2987675"/>
          <a:ext cx="3160713" cy="2657475"/>
        </p:xfrm>
        <a:graphic>
          <a:graphicData uri="http://schemas.openxmlformats.org/presentationml/2006/ole">
            <p:oleObj spid="_x0000_s18444" name="Equation" r:id="rId4" imgW="1333500" imgH="1028700" progId="Equation.3">
              <p:embed/>
            </p:oleObj>
          </a:graphicData>
        </a:graphic>
      </p:graphicFrame>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.38</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020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Consider the equation</a:t>
            </a:r>
            <a:endParaRPr lang="en-US" sz="2400" dirty="0"/>
          </a:p>
        </p:txBody>
      </p:sp>
      <p:sp>
        <p:nvSpPr>
          <p:cNvPr id="3" name="Content Placeholder 2"/>
          <p:cNvSpPr>
            <a:spLocks noGrp="1"/>
          </p:cNvSpPr>
          <p:nvPr>
            <p:ph idx="1"/>
          </p:nvPr>
        </p:nvSpPr>
        <p:spPr>
          <a:xfrm>
            <a:off x="457200" y="1900383"/>
            <a:ext cx="8229600" cy="4525963"/>
          </a:xfrm>
        </p:spPr>
        <p:txBody>
          <a:bodyPr/>
          <a:lstStyle/>
          <a:p>
            <a:pPr marL="0" indent="0">
              <a:buNone/>
            </a:pPr>
            <a:r>
              <a:rPr lang="en-US" sz="2400" dirty="0" smtClean="0"/>
              <a:t>How many ordinary equations is that, really?</a:t>
            </a:r>
          </a:p>
          <a:p>
            <a:pPr marL="0" indent="0">
              <a:buNone/>
            </a:pPr>
            <a:endParaRPr lang="en-US" sz="2400" dirty="0"/>
          </a:p>
          <a:p>
            <a:pPr marL="457200" indent="-457200">
              <a:buAutoNum type="alphaUcParenR"/>
            </a:pPr>
            <a:r>
              <a:rPr lang="en-US" sz="2400" dirty="0" smtClean="0"/>
              <a:t>1</a:t>
            </a:r>
          </a:p>
          <a:p>
            <a:pPr marL="457200" indent="-457200">
              <a:buAutoNum type="alphaUcParenR"/>
            </a:pPr>
            <a:r>
              <a:rPr lang="en-US" sz="2400" dirty="0"/>
              <a:t>4</a:t>
            </a:r>
            <a:endParaRPr lang="en-US" sz="2400" dirty="0" smtClean="0"/>
          </a:p>
          <a:p>
            <a:pPr marL="457200" indent="-457200">
              <a:buAutoNum type="alphaUcParenR"/>
            </a:pPr>
            <a:r>
              <a:rPr lang="en-US" sz="2400" dirty="0"/>
              <a:t>6</a:t>
            </a:r>
            <a:endParaRPr lang="en-US" sz="2400" dirty="0" smtClean="0"/>
          </a:p>
          <a:p>
            <a:pPr marL="457200" indent="-457200">
              <a:buAutoNum type="alphaUcParenR"/>
            </a:pPr>
            <a:r>
              <a:rPr lang="en-US" sz="2400" dirty="0" smtClean="0"/>
              <a:t>16</a:t>
            </a:r>
          </a:p>
          <a:p>
            <a:pPr marL="457200" indent="-457200">
              <a:buAutoNum type="alphaUcParenR"/>
            </a:pPr>
            <a:r>
              <a:rPr lang="en-US" sz="2400" dirty="0" smtClean="0"/>
              <a:t>????</a:t>
            </a:r>
            <a:endParaRPr lang="en-US" sz="2400" dirty="0"/>
          </a:p>
        </p:txBody>
      </p:sp>
      <p:graphicFrame>
        <p:nvGraphicFramePr>
          <p:cNvPr id="4"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90884895"/>
              </p:ext>
            </p:extLst>
          </p:nvPr>
        </p:nvGraphicFramePr>
        <p:xfrm>
          <a:off x="4122738" y="730250"/>
          <a:ext cx="1444625" cy="1116013"/>
        </p:xfrm>
        <a:graphic>
          <a:graphicData uri="http://schemas.openxmlformats.org/presentationml/2006/ole">
            <p:oleObj spid="_x0000_s20492" name="Equation" r:id="rId4" imgW="609600" imgH="431800" progId="Equation.3">
              <p:embed/>
            </p:oleObj>
          </a:graphicData>
        </a:graphic>
      </p:graphicFrame>
      <p:sp>
        <p:nvSpPr>
          <p:cNvPr id="5"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.39</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230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456371" y="784829"/>
            <a:ext cx="7479931"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light bulb flashes in the center of a train car that is moving at speed v with respect to the ground.  In the frame of reference of the train car, light wave from the flash strikes the front and back of the train simultaneously.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frame of reference of the ground, the light strikes the back of the train ___________ (fill in the blank) the light strikes the front of the train.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before 		B) after		C) at the same time as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3713" name="Object 1"/>
          <p:cNvGraphicFramePr>
            <a:graphicFrameLocks noChangeAspect="1"/>
          </p:cNvGraphicFramePr>
          <p:nvPr/>
        </p:nvGraphicFramePr>
        <p:xfrm>
          <a:off x="1714500" y="2777705"/>
          <a:ext cx="4229100" cy="1876425"/>
        </p:xfrm>
        <a:graphic>
          <a:graphicData uri="http://schemas.openxmlformats.org/presentationml/2006/ole">
            <p:oleObj spid="_x0000_s21513" r:id="rId4" imgW="3571875" imgH="1581150" progId="">
              <p:embed/>
            </p:oleObj>
          </a:graphicData>
        </a:graphic>
      </p:graphicFrame>
      <p:sp>
        <p:nvSpPr>
          <p:cNvPr id="4" name="TextBox 3"/>
          <p:cNvSpPr txBox="1"/>
          <p:nvPr/>
        </p:nvSpPr>
        <p:spPr>
          <a:xfrm>
            <a:off x="456371" y="4977442"/>
            <a:ext cx="7729268" cy="1200329"/>
          </a:xfrm>
          <a:prstGeom prst="rect">
            <a:avLst/>
          </a:prstGeom>
          <a:noFill/>
        </p:spPr>
        <p:txBody>
          <a:bodyPr wrap="square" rtlCol="0">
            <a:spAutoFit/>
          </a:bodyPr>
          <a:lstStyle/>
          <a:p>
            <a:r>
              <a:rPr lang="en-US" dirty="0" smtClean="0"/>
              <a:t>Events that are simultaneous in one frame are not simultaneous in other frames.</a:t>
            </a:r>
          </a:p>
          <a:p>
            <a:r>
              <a:rPr lang="en-US" dirty="0" smtClean="0"/>
              <a:t>There is no such a thing as “now”.  The time “now” in the Andromeda galaxy, depends on whether we are in the Earth rest frame or the Andromeda rest frame, or…</a:t>
            </a:r>
            <a:endParaRPr lang="en-US"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.4</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846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73523" y="577970"/>
            <a:ext cx="1699405" cy="1143000"/>
          </a:xfrm>
        </p:spPr>
        <p:txBody>
          <a:bodyPr>
            <a:normAutofit/>
          </a:bodyPr>
          <a:lstStyle/>
          <a:p>
            <a:r>
              <a:rPr lang="en-US" sz="2800" dirty="0" smtClean="0"/>
              <a:t>Light clock</a:t>
            </a:r>
            <a:endParaRPr lang="en-US" sz="2800" dirty="0"/>
          </a:p>
        </p:txBody>
      </p:sp>
      <p:sp>
        <p:nvSpPr>
          <p:cNvPr id="4" name="Rectangle 3"/>
          <p:cNvSpPr/>
          <p:nvPr/>
        </p:nvSpPr>
        <p:spPr>
          <a:xfrm>
            <a:off x="2156606" y="1971932"/>
            <a:ext cx="733245" cy="1466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c 5"/>
          <p:cNvSpPr/>
          <p:nvPr/>
        </p:nvSpPr>
        <p:spPr>
          <a:xfrm>
            <a:off x="2467160" y="2825948"/>
            <a:ext cx="336431" cy="897146"/>
          </a:xfrm>
          <a:prstGeom prst="arc">
            <a:avLst>
              <a:gd name="adj1" fmla="val 3530445"/>
              <a:gd name="adj2" fmla="val 7300530"/>
            </a:avLst>
          </a:prstGeom>
          <a:ln>
            <a:solidFill>
              <a:schemeClr val="tx1"/>
            </a:solidFill>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rot="5400000" flipH="1" flipV="1">
            <a:off x="1651961" y="2838888"/>
            <a:ext cx="1440612" cy="1"/>
          </a:xfrm>
          <a:prstGeom prst="straightConnector1">
            <a:avLst/>
          </a:prstGeom>
          <a:ln w="635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1902126" y="2838887"/>
            <a:ext cx="1440613" cy="1588"/>
          </a:xfrm>
          <a:prstGeom prst="straightConnector1">
            <a:avLst/>
          </a:prstGeom>
          <a:ln w="6350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12" name="Sun 11"/>
          <p:cNvSpPr/>
          <p:nvPr/>
        </p:nvSpPr>
        <p:spPr>
          <a:xfrm>
            <a:off x="2204050" y="3365893"/>
            <a:ext cx="336431" cy="388189"/>
          </a:xfrm>
          <a:prstGeom prst="su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363313" y="3879973"/>
            <a:ext cx="2796821" cy="369332"/>
          </a:xfrm>
          <a:prstGeom prst="rect">
            <a:avLst/>
          </a:prstGeom>
          <a:noFill/>
        </p:spPr>
        <p:txBody>
          <a:bodyPr wrap="square" rtlCol="0">
            <a:spAutoFit/>
          </a:bodyPr>
          <a:lstStyle/>
          <a:p>
            <a:r>
              <a:rPr lang="en-US" dirty="0" smtClean="0"/>
              <a:t>Rest frame of clock </a:t>
            </a:r>
            <a:r>
              <a:rPr lang="en-US" dirty="0" smtClean="0"/>
              <a:t> Δt</a:t>
            </a:r>
            <a:r>
              <a:rPr lang="en-US" baseline="-25000" dirty="0" smtClean="0"/>
              <a:t>0</a:t>
            </a:r>
            <a:endParaRPr lang="en-US" baseline="-25000" dirty="0"/>
          </a:p>
        </p:txBody>
      </p:sp>
      <p:sp>
        <p:nvSpPr>
          <p:cNvPr id="16" name="Rectangle 15"/>
          <p:cNvSpPr/>
          <p:nvPr/>
        </p:nvSpPr>
        <p:spPr>
          <a:xfrm>
            <a:off x="6055741" y="1972725"/>
            <a:ext cx="733245" cy="1466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c 16"/>
          <p:cNvSpPr/>
          <p:nvPr/>
        </p:nvSpPr>
        <p:spPr>
          <a:xfrm>
            <a:off x="7789653" y="2794960"/>
            <a:ext cx="336431" cy="897146"/>
          </a:xfrm>
          <a:prstGeom prst="arc">
            <a:avLst>
              <a:gd name="adj1" fmla="val 3530445"/>
              <a:gd name="adj2" fmla="val 7300530"/>
            </a:avLst>
          </a:prstGeom>
          <a:ln>
            <a:solidFill>
              <a:schemeClr val="tx1"/>
            </a:solidFill>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Arrow Connector 17"/>
          <p:cNvCxnSpPr>
            <a:endCxn id="16" idx="2"/>
          </p:cNvCxnSpPr>
          <p:nvPr/>
        </p:nvCxnSpPr>
        <p:spPr>
          <a:xfrm rot="5400000" flipH="1" flipV="1">
            <a:off x="5036463" y="2142306"/>
            <a:ext cx="1408833" cy="1362970"/>
          </a:xfrm>
          <a:prstGeom prst="straightConnector1">
            <a:avLst/>
          </a:prstGeom>
          <a:ln w="6350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488654" y="2118579"/>
            <a:ext cx="1499407" cy="1440616"/>
          </a:xfrm>
          <a:prstGeom prst="straightConnector1">
            <a:avLst/>
          </a:prstGeom>
          <a:ln w="6350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20" name="Sun 19"/>
          <p:cNvSpPr/>
          <p:nvPr/>
        </p:nvSpPr>
        <p:spPr>
          <a:xfrm>
            <a:off x="4891178" y="3334905"/>
            <a:ext cx="336431" cy="388189"/>
          </a:xfrm>
          <a:prstGeom prst="su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672479" y="3879973"/>
            <a:ext cx="2117173" cy="369332"/>
          </a:xfrm>
          <a:prstGeom prst="rect">
            <a:avLst/>
          </a:prstGeom>
          <a:noFill/>
        </p:spPr>
        <p:txBody>
          <a:bodyPr wrap="square" rtlCol="0">
            <a:spAutoFit/>
          </a:bodyPr>
          <a:lstStyle/>
          <a:p>
            <a:r>
              <a:rPr lang="en-US" dirty="0" smtClean="0"/>
              <a:t>Moving frame  </a:t>
            </a:r>
            <a:r>
              <a:rPr lang="en-US" dirty="0" smtClean="0"/>
              <a:t> Δt  </a:t>
            </a:r>
            <a:endParaRPr lang="en-US" dirty="0"/>
          </a:p>
        </p:txBody>
      </p:sp>
      <p:sp>
        <p:nvSpPr>
          <p:cNvPr id="24" name="Rectangle 23"/>
          <p:cNvSpPr/>
          <p:nvPr/>
        </p:nvSpPr>
        <p:spPr>
          <a:xfrm>
            <a:off x="4735901" y="1978476"/>
            <a:ext cx="733245" cy="146649"/>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7423030" y="1971930"/>
            <a:ext cx="733245" cy="146649"/>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un 25"/>
          <p:cNvSpPr/>
          <p:nvPr/>
        </p:nvSpPr>
        <p:spPr>
          <a:xfrm>
            <a:off x="6126345" y="3365893"/>
            <a:ext cx="336431" cy="388189"/>
          </a:xfrm>
          <a:prstGeom prst="sun">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n 27"/>
          <p:cNvSpPr/>
          <p:nvPr/>
        </p:nvSpPr>
        <p:spPr>
          <a:xfrm>
            <a:off x="7453222" y="3365893"/>
            <a:ext cx="336431" cy="388189"/>
          </a:xfrm>
          <a:prstGeom prst="sun">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rc 28"/>
          <p:cNvSpPr/>
          <p:nvPr/>
        </p:nvSpPr>
        <p:spPr>
          <a:xfrm>
            <a:off x="6462776" y="2794960"/>
            <a:ext cx="336431" cy="897146"/>
          </a:xfrm>
          <a:prstGeom prst="arc">
            <a:avLst>
              <a:gd name="adj1" fmla="val 3530445"/>
              <a:gd name="adj2" fmla="val 7300530"/>
            </a:avLst>
          </a:prstGeom>
          <a:ln w="12700">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a:off x="5206044" y="2794960"/>
            <a:ext cx="336431" cy="897146"/>
          </a:xfrm>
          <a:prstGeom prst="arc">
            <a:avLst>
              <a:gd name="adj1" fmla="val 3530445"/>
              <a:gd name="adj2" fmla="val 7300530"/>
            </a:avLst>
          </a:prstGeom>
          <a:ln w="12700">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1401953" y="4606506"/>
            <a:ext cx="6978449" cy="646331"/>
          </a:xfrm>
          <a:prstGeom prst="rect">
            <a:avLst/>
          </a:prstGeom>
          <a:noFill/>
        </p:spPr>
        <p:txBody>
          <a:bodyPr wrap="none" rtlCol="0">
            <a:spAutoFit/>
          </a:bodyPr>
          <a:lstStyle/>
          <a:p>
            <a:r>
              <a:rPr lang="en-US" dirty="0" smtClean="0"/>
              <a:t>In which frame of reference is the time between tics of the clock </a:t>
            </a:r>
            <a:r>
              <a:rPr lang="en-US" b="1" dirty="0" smtClean="0"/>
              <a:t>longer</a:t>
            </a:r>
            <a:r>
              <a:rPr lang="en-US" dirty="0" smtClean="0"/>
              <a:t>?</a:t>
            </a:r>
          </a:p>
          <a:p>
            <a:r>
              <a:rPr lang="en-US" dirty="0" smtClean="0"/>
              <a:t>A) Rest frame of clock	B) moving frame	C) no difference</a:t>
            </a:r>
            <a:endParaRPr lang="en-US" dirty="0"/>
          </a:p>
        </p:txBody>
      </p:sp>
      <p:sp>
        <p:nvSpPr>
          <p:cNvPr id="33" name="TextBox 32"/>
          <p:cNvSpPr txBox="1"/>
          <p:nvPr/>
        </p:nvSpPr>
        <p:spPr>
          <a:xfrm>
            <a:off x="1246676" y="5564038"/>
            <a:ext cx="2928366" cy="369332"/>
          </a:xfrm>
          <a:prstGeom prst="rect">
            <a:avLst/>
          </a:prstGeom>
          <a:noFill/>
        </p:spPr>
        <p:txBody>
          <a:bodyPr wrap="none" rtlCol="0">
            <a:spAutoFit/>
          </a:bodyPr>
          <a:lstStyle/>
          <a:p>
            <a:r>
              <a:rPr lang="en-US" dirty="0" smtClean="0"/>
              <a:t>“Moving clocks run slower”:  </a:t>
            </a:r>
            <a:endParaRPr lang="en-US" dirty="0"/>
          </a:p>
        </p:txBody>
      </p:sp>
      <p:graphicFrame>
        <p:nvGraphicFramePr>
          <p:cNvPr id="246786" name="Object 2"/>
          <p:cNvGraphicFramePr>
            <a:graphicFrameLocks noChangeAspect="1"/>
          </p:cNvGraphicFramePr>
          <p:nvPr/>
        </p:nvGraphicFramePr>
        <p:xfrm>
          <a:off x="4160134" y="5564038"/>
          <a:ext cx="1578635" cy="558779"/>
        </p:xfrm>
        <a:graphic>
          <a:graphicData uri="http://schemas.openxmlformats.org/presentationml/2006/ole">
            <p:oleObj spid="_x0000_s22537" name="Equation" r:id="rId4" imgW="647640" imgH="228600" progId="Equation.3">
              <p:embed/>
            </p:oleObj>
          </a:graphicData>
        </a:graphic>
      </p:graphicFrame>
      <p:cxnSp>
        <p:nvCxnSpPr>
          <p:cNvPr id="36" name="Straight Arrow Connector 35"/>
          <p:cNvCxnSpPr/>
          <p:nvPr/>
        </p:nvCxnSpPr>
        <p:spPr>
          <a:xfrm>
            <a:off x="6023394" y="1719382"/>
            <a:ext cx="797942"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219635" y="1350050"/>
            <a:ext cx="637897" cy="369332"/>
          </a:xfrm>
          <a:prstGeom prst="rect">
            <a:avLst/>
          </a:prstGeom>
          <a:noFill/>
        </p:spPr>
        <p:txBody>
          <a:bodyPr wrap="square" rtlCol="0">
            <a:spAutoFit/>
          </a:bodyPr>
          <a:lstStyle/>
          <a:p>
            <a:r>
              <a:rPr lang="en-US" dirty="0" smtClean="0"/>
              <a:t>v</a:t>
            </a:r>
            <a:endParaRPr lang="en-US" dirty="0"/>
          </a:p>
        </p:txBody>
      </p:sp>
      <p:sp>
        <p:nvSpPr>
          <p:cNvPr id="32"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.5</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64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6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9700" y="215900"/>
            <a:ext cx="8674100" cy="1200328"/>
          </a:xfrm>
          <a:prstGeom prst="rect">
            <a:avLst/>
          </a:prstGeom>
          <a:noFill/>
        </p:spPr>
        <p:txBody>
          <a:bodyPr wrap="square" rtlCol="0">
            <a:spAutoFit/>
          </a:bodyPr>
          <a:lstStyle/>
          <a:p>
            <a:r>
              <a:rPr lang="en-US" sz="2400" dirty="0" smtClean="0"/>
              <a:t>I have a stick of length L</a:t>
            </a:r>
            <a:r>
              <a:rPr lang="en-US" sz="2400" dirty="0"/>
              <a:t> </a:t>
            </a:r>
            <a:r>
              <a:rPr lang="en-US" sz="2400" dirty="0" smtClean="0"/>
              <a:t>sitting in front of me. </a:t>
            </a:r>
          </a:p>
          <a:p>
            <a:r>
              <a:rPr lang="en-US" sz="2400" i="1" dirty="0">
                <a:solidFill>
                  <a:srgbClr val="660066"/>
                </a:solidFill>
              </a:rPr>
              <a:t>In the reference frame of </a:t>
            </a:r>
            <a:r>
              <a:rPr lang="en-US" sz="2400" i="1" dirty="0" smtClean="0">
                <a:solidFill>
                  <a:srgbClr val="660066"/>
                </a:solidFill>
              </a:rPr>
              <a:t>a passing </a:t>
            </a:r>
            <a:r>
              <a:rPr lang="en-US" sz="2400" i="1" dirty="0">
                <a:solidFill>
                  <a:srgbClr val="660066"/>
                </a:solidFill>
              </a:rPr>
              <a:t>train</a:t>
            </a:r>
            <a:r>
              <a:rPr lang="en-US" sz="2400" i="1" dirty="0" smtClean="0">
                <a:solidFill>
                  <a:srgbClr val="660066"/>
                </a:solidFill>
              </a:rPr>
              <a:t>,(moving parallel to the stick)  </a:t>
            </a:r>
            <a:r>
              <a:rPr lang="en-US" sz="2400" dirty="0">
                <a:solidFill>
                  <a:srgbClr val="660066"/>
                </a:solidFill>
              </a:rPr>
              <a:t>what is </a:t>
            </a:r>
            <a:r>
              <a:rPr lang="en-US" sz="2400" dirty="0" smtClean="0">
                <a:solidFill>
                  <a:srgbClr val="660066"/>
                </a:solidFill>
              </a:rPr>
              <a:t>the measured length of the stick?</a:t>
            </a:r>
            <a:endParaRPr lang="en-US" sz="2400" i="1"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8607275"/>
              </p:ext>
            </p:extLst>
          </p:nvPr>
        </p:nvGraphicFramePr>
        <p:xfrm>
          <a:off x="155575" y="1577976"/>
          <a:ext cx="5827712" cy="481012"/>
        </p:xfrm>
        <a:graphic>
          <a:graphicData uri="http://schemas.openxmlformats.org/presentationml/2006/ole">
            <p:oleObj spid="_x0000_s1040" name="Equation" r:id="rId4" imgW="2463800" imgH="203200" progId="Equation.3">
              <p:embed/>
            </p:oleObj>
          </a:graphicData>
        </a:graphic>
      </p:graphicFrame>
      <p:sp>
        <p:nvSpPr>
          <p:cNvPr id="5" name="TextBox 4"/>
          <p:cNvSpPr txBox="1"/>
          <p:nvPr/>
        </p:nvSpPr>
        <p:spPr>
          <a:xfrm>
            <a:off x="155575" y="2267634"/>
            <a:ext cx="8024102" cy="830997"/>
          </a:xfrm>
          <a:prstGeom prst="rect">
            <a:avLst/>
          </a:prstGeom>
          <a:noFill/>
        </p:spPr>
        <p:txBody>
          <a:bodyPr wrap="none" rtlCol="0">
            <a:spAutoFit/>
          </a:bodyPr>
          <a:lstStyle/>
          <a:p>
            <a:r>
              <a:rPr lang="en-US" sz="2400" dirty="0" smtClean="0"/>
              <a:t>D) I’m sure it’s either B or C, but I’m NOT sure which one!</a:t>
            </a:r>
          </a:p>
          <a:p>
            <a:r>
              <a:rPr lang="en-US" sz="2400" dirty="0" smtClean="0"/>
              <a:t>E) I’m pretty sure it’s “none of the above” or “it depends”</a:t>
            </a:r>
            <a:endParaRPr lang="en-US" sz="2400"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.6</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8394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9700" y="215900"/>
            <a:ext cx="8273009" cy="3416320"/>
          </a:xfrm>
          <a:prstGeom prst="rect">
            <a:avLst/>
          </a:prstGeom>
          <a:noFill/>
        </p:spPr>
        <p:txBody>
          <a:bodyPr wrap="none" rtlCol="0">
            <a:spAutoFit/>
          </a:bodyPr>
          <a:lstStyle/>
          <a:p>
            <a:r>
              <a:rPr lang="en-US" sz="2400" i="1" dirty="0" smtClean="0"/>
              <a:t>I flash a </a:t>
            </a:r>
            <a:r>
              <a:rPr lang="en-US" sz="2400" i="1" dirty="0" err="1" smtClean="0"/>
              <a:t>lightbulb</a:t>
            </a:r>
            <a:r>
              <a:rPr lang="en-US" sz="2400" i="1" dirty="0" smtClean="0"/>
              <a:t> </a:t>
            </a:r>
            <a:r>
              <a:rPr lang="en-US" sz="2400" dirty="0" smtClean="0"/>
              <a:t>(event 1). </a:t>
            </a:r>
            <a:br>
              <a:rPr lang="en-US" sz="2400" dirty="0" smtClean="0"/>
            </a:br>
            <a:r>
              <a:rPr lang="en-US" sz="2400" dirty="0" smtClean="0"/>
              <a:t>The light reaches a mirror, and </a:t>
            </a:r>
            <a:br>
              <a:rPr lang="en-US" sz="2400" dirty="0" smtClean="0"/>
            </a:br>
            <a:r>
              <a:rPr lang="en-US" sz="2400" i="1" dirty="0" smtClean="0"/>
              <a:t>returns to me </a:t>
            </a:r>
            <a:r>
              <a:rPr lang="en-US" sz="2400" dirty="0" smtClean="0"/>
              <a:t>(event 2) </a:t>
            </a:r>
          </a:p>
          <a:p>
            <a:r>
              <a:rPr lang="en-US" sz="800" dirty="0" smtClean="0"/>
              <a:t/>
            </a:r>
            <a:br>
              <a:rPr lang="en-US" sz="800" dirty="0" smtClean="0"/>
            </a:br>
            <a:r>
              <a:rPr lang="en-US" sz="2400" dirty="0" smtClean="0"/>
              <a:t>I measure the time </a:t>
            </a:r>
            <a:r>
              <a:rPr lang="en-US" sz="2400" dirty="0" err="1" smtClean="0"/>
              <a:t>Δt</a:t>
            </a:r>
            <a:r>
              <a:rPr lang="en-US" sz="2400" dirty="0" smtClean="0"/>
              <a:t> =t</a:t>
            </a:r>
            <a:r>
              <a:rPr lang="en-US" sz="2400" baseline="-25000" dirty="0" smtClean="0"/>
              <a:t>2</a:t>
            </a:r>
            <a:r>
              <a:rPr lang="en-US" sz="2400" dirty="0" smtClean="0"/>
              <a:t>-t</a:t>
            </a:r>
            <a:r>
              <a:rPr lang="en-US" sz="2400" baseline="-25000" dirty="0" smtClean="0"/>
              <a:t>1</a:t>
            </a:r>
            <a:r>
              <a:rPr lang="en-US" sz="2400" dirty="0" smtClean="0"/>
              <a:t> for the complete trip of the light.</a:t>
            </a:r>
          </a:p>
          <a:p>
            <a:endParaRPr lang="en-US" sz="800" dirty="0" smtClean="0"/>
          </a:p>
          <a:p>
            <a:r>
              <a:rPr lang="en-US" sz="2400" dirty="0" smtClean="0"/>
              <a:t>A long train was passing (speed v) during this experiment. </a:t>
            </a:r>
          </a:p>
          <a:p>
            <a:r>
              <a:rPr lang="en-US" sz="2400" i="1" dirty="0" smtClean="0">
                <a:solidFill>
                  <a:srgbClr val="660066"/>
                </a:solidFill>
              </a:rPr>
              <a:t>In the reference frame of the train, </a:t>
            </a:r>
            <a:r>
              <a:rPr lang="en-US" sz="2400" dirty="0" smtClean="0">
                <a:solidFill>
                  <a:srgbClr val="660066"/>
                </a:solidFill>
              </a:rPr>
              <a:t>what is the interval </a:t>
            </a:r>
            <a:r>
              <a:rPr lang="en-US" sz="2400" dirty="0" err="1" smtClean="0">
                <a:solidFill>
                  <a:srgbClr val="660066"/>
                </a:solidFill>
              </a:rPr>
              <a:t>Δt</a:t>
            </a:r>
            <a:r>
              <a:rPr lang="en-US" sz="2400" dirty="0" smtClean="0">
                <a:solidFill>
                  <a:srgbClr val="660066"/>
                </a:solidFill>
              </a:rPr>
              <a:t>’ </a:t>
            </a:r>
          </a:p>
          <a:p>
            <a:r>
              <a:rPr lang="en-US" sz="2400" dirty="0" smtClean="0">
                <a:solidFill>
                  <a:srgbClr val="660066"/>
                </a:solidFill>
              </a:rPr>
              <a:t>between those two events? </a:t>
            </a:r>
          </a:p>
          <a:p>
            <a:endParaRPr lang="en-US" sz="800" dirty="0" smtClean="0"/>
          </a:p>
          <a:p>
            <a:r>
              <a:rPr lang="en-US" sz="2400" dirty="0" smtClean="0"/>
              <a:t>(As usual,                     )  </a:t>
            </a:r>
            <a:endParaRPr lang="en-US" sz="2400" i="1" dirty="0"/>
          </a:p>
        </p:txBody>
      </p:sp>
      <p:graphicFrame>
        <p:nvGraphicFramePr>
          <p:cNvPr id="3"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98710656"/>
              </p:ext>
            </p:extLst>
          </p:nvPr>
        </p:nvGraphicFramePr>
        <p:xfrm>
          <a:off x="1625599" y="3121616"/>
          <a:ext cx="1730375" cy="764584"/>
        </p:xfrm>
        <a:graphic>
          <a:graphicData uri="http://schemas.openxmlformats.org/presentationml/2006/ole">
            <p:oleObj spid="_x0000_s2076" name="Equation" r:id="rId4" imgW="977900" imgH="431800" progId="Equation.3">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06311497"/>
              </p:ext>
            </p:extLst>
          </p:nvPr>
        </p:nvGraphicFramePr>
        <p:xfrm>
          <a:off x="225425" y="3874552"/>
          <a:ext cx="8231284" cy="481696"/>
        </p:xfrm>
        <a:graphic>
          <a:graphicData uri="http://schemas.openxmlformats.org/presentationml/2006/ole">
            <p:oleObj spid="_x0000_s2077" name="Equation" r:id="rId5" imgW="3479800" imgH="203200" progId="Equation.3">
              <p:embed/>
            </p:oleObj>
          </a:graphicData>
        </a:graphic>
      </p:graphicFrame>
      <p:sp>
        <p:nvSpPr>
          <p:cNvPr id="5" name="TextBox 4"/>
          <p:cNvSpPr txBox="1"/>
          <p:nvPr/>
        </p:nvSpPr>
        <p:spPr>
          <a:xfrm>
            <a:off x="190500" y="4401234"/>
            <a:ext cx="8024102" cy="830997"/>
          </a:xfrm>
          <a:prstGeom prst="rect">
            <a:avLst/>
          </a:prstGeom>
          <a:noFill/>
        </p:spPr>
        <p:txBody>
          <a:bodyPr wrap="none" rtlCol="0">
            <a:spAutoFit/>
          </a:bodyPr>
          <a:lstStyle/>
          <a:p>
            <a:r>
              <a:rPr lang="en-US" sz="2400" dirty="0" smtClean="0"/>
              <a:t>D) I’m sure it’s either B or C, but I’m NOT sure which one!</a:t>
            </a:r>
          </a:p>
          <a:p>
            <a:r>
              <a:rPr lang="en-US" sz="2400" dirty="0" smtClean="0"/>
              <a:t>E) I’m pretty sure it’s “none of the above”</a:t>
            </a:r>
            <a:endParaRPr lang="en-US" sz="2400"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.7</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21449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a:xfrm>
            <a:off x="685800" y="101600"/>
            <a:ext cx="7772400" cy="660400"/>
          </a:xfrm>
        </p:spPr>
        <p:txBody>
          <a:bodyPr>
            <a:normAutofit fontScale="90000"/>
          </a:bodyPr>
          <a:lstStyle/>
          <a:p>
            <a:r>
              <a:rPr lang="en-US" dirty="0" smtClean="0">
                <a:ea typeface="ＭＳ Ｐゴシック" charset="-128"/>
                <a:cs typeface="ＭＳ Ｐゴシック" charset="-128"/>
              </a:rPr>
              <a:t>Lorentz Transformations</a:t>
            </a:r>
            <a:endParaRPr lang="en-US" dirty="0">
              <a:ea typeface="ＭＳ Ｐゴシック" charset="-128"/>
              <a:cs typeface="ＭＳ Ｐゴシック" charset="-128"/>
            </a:endParaRPr>
          </a:p>
        </p:txBody>
      </p:sp>
      <p:graphicFrame>
        <p:nvGraphicFramePr>
          <p:cNvPr id="80899"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73999590"/>
              </p:ext>
            </p:extLst>
          </p:nvPr>
        </p:nvGraphicFramePr>
        <p:xfrm>
          <a:off x="495300" y="2768600"/>
          <a:ext cx="1438275" cy="1955800"/>
        </p:xfrm>
        <a:graphic>
          <a:graphicData uri="http://schemas.openxmlformats.org/presentationml/2006/ole">
            <p:oleObj spid="_x0000_s3113" name="Equation" r:id="rId4" imgW="634680" imgH="863280" progId="Equation.3">
              <p:embed/>
            </p:oleObj>
          </a:graphicData>
        </a:graphic>
      </p:graphicFrame>
      <p:sp>
        <p:nvSpPr>
          <p:cNvPr id="56326" name="Rectangle 4"/>
          <p:cNvSpPr>
            <a:spLocks noChangeArrowheads="1"/>
          </p:cNvSpPr>
          <p:nvPr/>
        </p:nvSpPr>
        <p:spPr bwMode="auto">
          <a:xfrm>
            <a:off x="266700" y="685800"/>
            <a:ext cx="7391400" cy="1569660"/>
          </a:xfrm>
          <a:prstGeom prst="rect">
            <a:avLst/>
          </a:prstGeom>
          <a:noFill/>
          <a:ln w="9525">
            <a:noFill/>
            <a:miter lim="800000"/>
            <a:headEnd/>
            <a:tailEnd/>
          </a:ln>
        </p:spPr>
        <p:txBody>
          <a:bodyPr>
            <a:prstTxWarp prst="textNoShape">
              <a:avLst/>
            </a:prstTxWarp>
            <a:spAutoFit/>
          </a:bodyPr>
          <a:lstStyle/>
          <a:p>
            <a:pPr defTabSz="914400"/>
            <a:r>
              <a:rPr lang="en-US" sz="2400" dirty="0">
                <a:solidFill>
                  <a:srgbClr val="000000"/>
                </a:solidFill>
              </a:rPr>
              <a:t>We now have the tools to compare positions and times in different inertial reference </a:t>
            </a:r>
            <a:r>
              <a:rPr lang="en-US" sz="2400" dirty="0" smtClean="0">
                <a:solidFill>
                  <a:srgbClr val="000000"/>
                </a:solidFill>
              </a:rPr>
              <a:t>frames.</a:t>
            </a:r>
            <a:endParaRPr lang="en-US" sz="2400" dirty="0">
              <a:solidFill>
                <a:srgbClr val="000000"/>
              </a:solidFill>
            </a:endParaRPr>
          </a:p>
          <a:p>
            <a:pPr defTabSz="914400"/>
            <a:endParaRPr lang="en-US" sz="2400" dirty="0">
              <a:solidFill>
                <a:srgbClr val="000000"/>
              </a:solidFill>
            </a:endParaRPr>
          </a:p>
          <a:p>
            <a:pPr defTabSz="914400"/>
            <a:r>
              <a:rPr lang="en-US" sz="2400" dirty="0">
                <a:solidFill>
                  <a:srgbClr val="000000"/>
                </a:solidFill>
              </a:rPr>
              <a:t>In Galilean relativity		</a:t>
            </a:r>
            <a:r>
              <a:rPr lang="en-US" sz="2400" dirty="0" smtClean="0">
                <a:solidFill>
                  <a:srgbClr val="000000"/>
                </a:solidFill>
              </a:rPr>
              <a:t>      </a:t>
            </a:r>
            <a:r>
              <a:rPr lang="en-US" sz="2400" dirty="0">
                <a:solidFill>
                  <a:srgbClr val="000000"/>
                </a:solidFill>
              </a:rPr>
              <a:t>  In Special relativity</a:t>
            </a:r>
          </a:p>
        </p:txBody>
      </p:sp>
      <p:graphicFrame>
        <p:nvGraphicFramePr>
          <p:cNvPr id="80901"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98401052"/>
              </p:ext>
            </p:extLst>
          </p:nvPr>
        </p:nvGraphicFramePr>
        <p:xfrm>
          <a:off x="3452813" y="2708275"/>
          <a:ext cx="2071687" cy="2473325"/>
        </p:xfrm>
        <a:graphic>
          <a:graphicData uri="http://schemas.openxmlformats.org/presentationml/2006/ole">
            <p:oleObj spid="_x0000_s3114" name="Equation" r:id="rId5" imgW="914400" imgH="1091880" progId="Equation.3">
              <p:embed/>
            </p:oleObj>
          </a:graphicData>
        </a:graphic>
      </p:graphicFrame>
      <p:graphicFrame>
        <p:nvGraphicFramePr>
          <p:cNvPr id="80903"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71363226"/>
              </p:ext>
            </p:extLst>
          </p:nvPr>
        </p:nvGraphicFramePr>
        <p:xfrm>
          <a:off x="6091238" y="2736850"/>
          <a:ext cx="2128837" cy="2416175"/>
        </p:xfrm>
        <a:graphic>
          <a:graphicData uri="http://schemas.openxmlformats.org/presentationml/2006/ole">
            <p:oleObj spid="_x0000_s3115" name="Equation" r:id="rId6" imgW="939600" imgH="1066680" progId="Equation.3">
              <p:embed/>
            </p:oleObj>
          </a:graphicData>
        </a:graphic>
      </p:graphicFrame>
      <p:sp>
        <p:nvSpPr>
          <p:cNvPr id="80904" name="Text Box 8"/>
          <p:cNvSpPr txBox="1">
            <a:spLocks noChangeArrowheads="1"/>
          </p:cNvSpPr>
          <p:nvPr/>
        </p:nvSpPr>
        <p:spPr bwMode="auto">
          <a:xfrm>
            <a:off x="25400" y="5537200"/>
            <a:ext cx="3200400" cy="830263"/>
          </a:xfrm>
          <a:prstGeom prst="rect">
            <a:avLst/>
          </a:prstGeom>
          <a:noFill/>
          <a:ln w="9525">
            <a:noFill/>
            <a:miter lim="800000"/>
            <a:headEnd/>
            <a:tailEnd/>
          </a:ln>
        </p:spPr>
        <p:txBody>
          <a:bodyPr>
            <a:prstTxWarp prst="textNoShape">
              <a:avLst/>
            </a:prstTxWarp>
            <a:spAutoFit/>
          </a:bodyPr>
          <a:lstStyle/>
          <a:p>
            <a:pPr defTabSz="914400">
              <a:spcBef>
                <a:spcPct val="50000"/>
              </a:spcBef>
            </a:pPr>
            <a:r>
              <a:rPr lang="en-US" sz="2400">
                <a:solidFill>
                  <a:srgbClr val="000000"/>
                </a:solidFill>
              </a:rPr>
              <a:t>Newton worked with these…</a:t>
            </a:r>
          </a:p>
        </p:txBody>
      </p:sp>
      <p:sp>
        <p:nvSpPr>
          <p:cNvPr id="80905" name="Text Box 9"/>
          <p:cNvSpPr txBox="1">
            <a:spLocks noChangeArrowheads="1"/>
          </p:cNvSpPr>
          <p:nvPr/>
        </p:nvSpPr>
        <p:spPr bwMode="auto">
          <a:xfrm>
            <a:off x="3632200" y="5486400"/>
            <a:ext cx="5181600" cy="830263"/>
          </a:xfrm>
          <a:prstGeom prst="rect">
            <a:avLst/>
          </a:prstGeom>
          <a:noFill/>
          <a:ln w="9525">
            <a:noFill/>
            <a:miter lim="800000"/>
            <a:headEnd/>
            <a:tailEnd/>
          </a:ln>
        </p:spPr>
        <p:txBody>
          <a:bodyPr>
            <a:prstTxWarp prst="textNoShape">
              <a:avLst/>
            </a:prstTxWarp>
            <a:spAutoFit/>
          </a:bodyPr>
          <a:lstStyle/>
          <a:p>
            <a:pPr defTabSz="914400">
              <a:spcBef>
                <a:spcPct val="50000"/>
              </a:spcBef>
            </a:pPr>
            <a:r>
              <a:rPr lang="en-US" sz="2400" dirty="0">
                <a:solidFill>
                  <a:srgbClr val="000000"/>
                </a:solidFill>
              </a:rPr>
              <a:t>but needs reworking of momentum and energy to work with these!</a:t>
            </a:r>
          </a:p>
        </p:txBody>
      </p:sp>
      <p:sp>
        <p:nvSpPr>
          <p:cNvPr id="9"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.8</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986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9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p:bldP spid="8090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9700" y="215900"/>
            <a:ext cx="8674100" cy="1200328"/>
          </a:xfrm>
          <a:prstGeom prst="rect">
            <a:avLst/>
          </a:prstGeom>
          <a:noFill/>
        </p:spPr>
        <p:txBody>
          <a:bodyPr wrap="square" rtlCol="0">
            <a:spAutoFit/>
          </a:bodyPr>
          <a:lstStyle/>
          <a:p>
            <a:r>
              <a:rPr lang="en-US" sz="2400" dirty="0" smtClean="0"/>
              <a:t>I have a stick of length L</a:t>
            </a:r>
            <a:r>
              <a:rPr lang="en-US" sz="2400" dirty="0"/>
              <a:t> </a:t>
            </a:r>
            <a:r>
              <a:rPr lang="en-US" sz="2400" dirty="0" smtClean="0"/>
              <a:t>sitting in front of me. </a:t>
            </a:r>
          </a:p>
          <a:p>
            <a:r>
              <a:rPr lang="en-US" sz="2400" i="1" dirty="0">
                <a:solidFill>
                  <a:srgbClr val="660066"/>
                </a:solidFill>
              </a:rPr>
              <a:t>In the reference frame of </a:t>
            </a:r>
            <a:r>
              <a:rPr lang="en-US" sz="2400" i="1" dirty="0" smtClean="0">
                <a:solidFill>
                  <a:srgbClr val="660066"/>
                </a:solidFill>
              </a:rPr>
              <a:t>a passing </a:t>
            </a:r>
            <a:r>
              <a:rPr lang="en-US" sz="2400" i="1" dirty="0">
                <a:solidFill>
                  <a:srgbClr val="660066"/>
                </a:solidFill>
              </a:rPr>
              <a:t>train</a:t>
            </a:r>
            <a:r>
              <a:rPr lang="en-US" sz="2400" i="1" dirty="0" smtClean="0">
                <a:solidFill>
                  <a:srgbClr val="660066"/>
                </a:solidFill>
              </a:rPr>
              <a:t>,(moving parallel to the stick)  </a:t>
            </a:r>
            <a:r>
              <a:rPr lang="en-US" sz="2400" dirty="0">
                <a:solidFill>
                  <a:srgbClr val="660066"/>
                </a:solidFill>
              </a:rPr>
              <a:t>what is </a:t>
            </a:r>
            <a:r>
              <a:rPr lang="en-US" sz="2400" dirty="0" smtClean="0">
                <a:solidFill>
                  <a:srgbClr val="660066"/>
                </a:solidFill>
              </a:rPr>
              <a:t>the measured length of the stick?</a:t>
            </a:r>
            <a:endParaRPr lang="en-US" sz="2400" i="1"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95754605"/>
              </p:ext>
            </p:extLst>
          </p:nvPr>
        </p:nvGraphicFramePr>
        <p:xfrm>
          <a:off x="155575" y="1577976"/>
          <a:ext cx="5827712" cy="481012"/>
        </p:xfrm>
        <a:graphic>
          <a:graphicData uri="http://schemas.openxmlformats.org/presentationml/2006/ole">
            <p:oleObj spid="_x0000_s4111" name="Equation" r:id="rId4" imgW="2463800" imgH="203200" progId="Equation.3">
              <p:embed/>
            </p:oleObj>
          </a:graphicData>
        </a:graphic>
      </p:graphicFrame>
      <p:sp>
        <p:nvSpPr>
          <p:cNvPr id="5" name="TextBox 4"/>
          <p:cNvSpPr txBox="1"/>
          <p:nvPr/>
        </p:nvSpPr>
        <p:spPr>
          <a:xfrm>
            <a:off x="155575" y="2267634"/>
            <a:ext cx="8024102" cy="830997"/>
          </a:xfrm>
          <a:prstGeom prst="rect">
            <a:avLst/>
          </a:prstGeom>
          <a:noFill/>
        </p:spPr>
        <p:txBody>
          <a:bodyPr wrap="none" rtlCol="0">
            <a:spAutoFit/>
          </a:bodyPr>
          <a:lstStyle/>
          <a:p>
            <a:r>
              <a:rPr lang="en-US" sz="2400" dirty="0" smtClean="0"/>
              <a:t>D) I’m sure it’s either B or C, but I’m NOT sure which one!</a:t>
            </a:r>
          </a:p>
          <a:p>
            <a:r>
              <a:rPr lang="en-US" sz="2400" dirty="0" smtClean="0"/>
              <a:t>E) I’m pretty sure it’s “none of the above” or “it depends”</a:t>
            </a:r>
            <a:endParaRPr lang="en-US" sz="2400" dirty="0"/>
          </a:p>
        </p:txBody>
      </p:sp>
      <p:sp>
        <p:nvSpPr>
          <p:cNvPr id="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12</a:t>
            </a:r>
            <a:r>
              <a:rPr lang="en-US" sz="800" dirty="0" smtClean="0"/>
              <a:t>.9</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5063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TotalTime>
  <Words>9659</Words>
  <Application>Microsoft Macintosh PowerPoint</Application>
  <PresentationFormat>On-screen Show (4:3)</PresentationFormat>
  <Paragraphs>860</Paragraphs>
  <Slides>39</Slides>
  <Notes>38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Electricity and Magnetism II</vt:lpstr>
      <vt:lpstr>Two major results of special relativity are Time Dilation and Lorentz Contraction. Please pick one of the choices below which best describes how well you feel you understand them.</vt:lpstr>
      <vt:lpstr>Slide 3</vt:lpstr>
      <vt:lpstr>Slide 4</vt:lpstr>
      <vt:lpstr>Light clock</vt:lpstr>
      <vt:lpstr>Slide 6</vt:lpstr>
      <vt:lpstr>Slide 7</vt:lpstr>
      <vt:lpstr>Lorentz Transformations</vt:lpstr>
      <vt:lpstr>Slide 9</vt:lpstr>
      <vt:lpstr>Slide 10</vt:lpstr>
      <vt:lpstr>Slide 11</vt:lpstr>
      <vt:lpstr>Slide 12</vt:lpstr>
      <vt:lpstr>Slide 13</vt:lpstr>
      <vt:lpstr>Slide 14</vt:lpstr>
      <vt:lpstr>Slide 15</vt:lpstr>
      <vt:lpstr>Displacement is a defined quantity:</vt:lpstr>
      <vt:lpstr>Slide 17</vt:lpstr>
      <vt:lpstr>Velocity is a defined quantity:</vt:lpstr>
      <vt:lpstr>4-velocity?</vt:lpstr>
      <vt:lpstr>4-velocity?</vt:lpstr>
      <vt:lpstr>4-velocity?</vt:lpstr>
      <vt:lpstr>Slide 22</vt:lpstr>
      <vt:lpstr>Slide 23</vt:lpstr>
      <vt:lpstr>Slide 24</vt:lpstr>
      <vt:lpstr>Slide 25</vt:lpstr>
      <vt:lpstr>Slide 26</vt:lpstr>
      <vt:lpstr>For isolated systems, the total 4-momentum  is CONSERVED (this is an experimental fact).</vt:lpstr>
      <vt:lpstr>Slide 28</vt:lpstr>
      <vt:lpstr>Slide 29</vt:lpstr>
      <vt:lpstr>Slide 30</vt:lpstr>
      <vt:lpstr>Slide 31</vt:lpstr>
      <vt:lpstr>Slide 32</vt:lpstr>
      <vt:lpstr>Slide 33</vt:lpstr>
      <vt:lpstr>Slide 34</vt:lpstr>
      <vt:lpstr>Slide 35</vt:lpstr>
      <vt:lpstr>Slide 36</vt:lpstr>
      <vt:lpstr>Slide 37</vt:lpstr>
      <vt:lpstr>Minkowski 4-force</vt:lpstr>
      <vt:lpstr>Consider the equation</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Rehn</dc:creator>
  <cp:lastModifiedBy>Zombie</cp:lastModifiedBy>
  <cp:revision>18</cp:revision>
  <dcterms:created xsi:type="dcterms:W3CDTF">2012-07-09T01:50:51Z</dcterms:created>
  <dcterms:modified xsi:type="dcterms:W3CDTF">2012-07-09T03:23:21Z</dcterms:modified>
</cp:coreProperties>
</file>